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719" r:id="rId5"/>
  </p:sldMasterIdLst>
  <p:notesMasterIdLst>
    <p:notesMasterId r:id="rId37"/>
  </p:notesMasterIdLst>
  <p:sldIdLst>
    <p:sldId id="344" r:id="rId6"/>
    <p:sldId id="257" r:id="rId7"/>
    <p:sldId id="258" r:id="rId8"/>
    <p:sldId id="259" r:id="rId9"/>
    <p:sldId id="321" r:id="rId10"/>
    <p:sldId id="323" r:id="rId11"/>
    <p:sldId id="315" r:id="rId12"/>
    <p:sldId id="314" r:id="rId13"/>
    <p:sldId id="316" r:id="rId14"/>
    <p:sldId id="317" r:id="rId15"/>
    <p:sldId id="269" r:id="rId16"/>
    <p:sldId id="322" r:id="rId17"/>
    <p:sldId id="319" r:id="rId18"/>
    <p:sldId id="320" r:id="rId19"/>
    <p:sldId id="276" r:id="rId20"/>
    <p:sldId id="334" r:id="rId21"/>
    <p:sldId id="333" r:id="rId22"/>
    <p:sldId id="332" r:id="rId23"/>
    <p:sldId id="331" r:id="rId24"/>
    <p:sldId id="330" r:id="rId25"/>
    <p:sldId id="329" r:id="rId26"/>
    <p:sldId id="328" r:id="rId27"/>
    <p:sldId id="335" r:id="rId28"/>
    <p:sldId id="336" r:id="rId29"/>
    <p:sldId id="337" r:id="rId30"/>
    <p:sldId id="338" r:id="rId31"/>
    <p:sldId id="339" r:id="rId32"/>
    <p:sldId id="340" r:id="rId33"/>
    <p:sldId id="341" r:id="rId34"/>
    <p:sldId id="342" r:id="rId35"/>
    <p:sldId id="343"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6" roundtripDataSignature="AMtx7mh43uX21X4TD/49LyEFyMoCzhQi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CB3F3-0954-4B18-8F8D-FC8C8F681486}" v="120" dt="2022-07-21T03:11:15.275"/>
    <p1510:client id="{165262C2-2EDE-4CF3-8470-B5318A57CBD9}" v="8" dt="2022-07-20T22:56:59.538"/>
    <p1510:client id="{28BC5CA4-453A-4F9D-A413-C7A4EDD37E86}" v="187" dt="2022-07-21T03:19:46.197"/>
    <p1510:client id="{55F61D04-F08B-4CA5-B62F-E591711375D6}" v="13" dt="2022-07-20T03:35:36.128"/>
    <p1510:client id="{5D580FAD-CB5E-4C8E-B9EB-1B3A72479BB8}" v="8" dt="2022-07-21T01:44:26.744"/>
    <p1510:client id="{7929B611-1DF7-4BB0-8C8D-3FBB4B4DDAFE}" v="2" dt="2022-07-20T02:39:37.249"/>
    <p1510:client id="{95859107-28D4-4C12-9352-0CBEBE3F1739}" v="2" dt="2022-07-22T02:53:50.322"/>
    <p1510:client id="{96251AB1-5BDB-4248-8EC0-D733EE39BC9F}" v="2" dt="2022-07-20T02:31:26.536"/>
    <p1510:client id="{9B96587E-0778-4241-8C72-238A45609600}" v="17" dt="2022-07-20T20:52:20.237"/>
    <p1510:client id="{E521F434-35F9-494F-9270-FAA72E4FD400}" v="3" dt="2022-07-22T02:22:48.463"/>
    <p1510:client id="{EEEEADBE-B5A5-4BC1-8A1F-808E556688B2}" v="2" dt="2022-07-20T02:02:03.236"/>
    <p1510:client id="{FC5EE741-B66E-4438-8989-A3C4CB53F5EB}" v="4" dt="2022-07-20T02:24:02.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6"/>
    <p:restoredTop sz="94720"/>
  </p:normalViewPr>
  <p:slideViewPr>
    <p:cSldViewPr snapToGrid="0">
      <p:cViewPr varScale="1">
        <p:scale>
          <a:sx n="108" d="100"/>
          <a:sy n="108" d="100"/>
        </p:scale>
        <p:origin x="10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46"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tapati, Pravallika" userId="S::prpent@iu.edu::cab4837b-b9d3-4410-9c66-eabfd9bd20f1" providerId="AD" clId="Web-{95859107-28D4-4C12-9352-0CBEBE3F1739}"/>
    <pc:docChg chg="addSld delSld">
      <pc:chgData name="Pentapati, Pravallika" userId="S::prpent@iu.edu::cab4837b-b9d3-4410-9c66-eabfd9bd20f1" providerId="AD" clId="Web-{95859107-28D4-4C12-9352-0CBEBE3F1739}" dt="2022-07-22T02:53:50.322" v="1"/>
      <pc:docMkLst>
        <pc:docMk/>
      </pc:docMkLst>
      <pc:sldChg chg="del">
        <pc:chgData name="Pentapati, Pravallika" userId="S::prpent@iu.edu::cab4837b-b9d3-4410-9c66-eabfd9bd20f1" providerId="AD" clId="Web-{95859107-28D4-4C12-9352-0CBEBE3F1739}" dt="2022-07-22T02:53:50.322" v="1"/>
        <pc:sldMkLst>
          <pc:docMk/>
          <pc:sldMk cId="0" sldId="256"/>
        </pc:sldMkLst>
      </pc:sldChg>
      <pc:sldChg chg="add">
        <pc:chgData name="Pentapati, Pravallika" userId="S::prpent@iu.edu::cab4837b-b9d3-4410-9c66-eabfd9bd20f1" providerId="AD" clId="Web-{95859107-28D4-4C12-9352-0CBEBE3F1739}" dt="2022-07-22T02:53:40.775" v="0"/>
        <pc:sldMkLst>
          <pc:docMk/>
          <pc:sldMk cId="3061626732" sldId="344"/>
        </pc:sldMkLst>
      </pc:sldChg>
    </pc:docChg>
  </pc:docChgLst>
  <pc:docChgLst>
    <pc:chgData name="Sharma, Bhavika" userId="S::bhshar@iu.edu::f6b75b72-62a8-4a58-bd3c-61b28c1aee53" providerId="AD" clId="Web-{E521F434-35F9-494F-9270-FAA72E4FD400}"/>
    <pc:docChg chg="delSld">
      <pc:chgData name="Sharma, Bhavika" userId="S::bhshar@iu.edu::f6b75b72-62a8-4a58-bd3c-61b28c1aee53" providerId="AD" clId="Web-{E521F434-35F9-494F-9270-FAA72E4FD400}" dt="2022-07-22T02:22:48.463" v="2"/>
      <pc:docMkLst>
        <pc:docMk/>
      </pc:docMkLst>
      <pc:sldChg chg="del">
        <pc:chgData name="Sharma, Bhavika" userId="S::bhshar@iu.edu::f6b75b72-62a8-4a58-bd3c-61b28c1aee53" providerId="AD" clId="Web-{E521F434-35F9-494F-9270-FAA72E4FD400}" dt="2022-07-22T02:22:48.463" v="2"/>
        <pc:sldMkLst>
          <pc:docMk/>
          <pc:sldMk cId="1178477511" sldId="324"/>
        </pc:sldMkLst>
      </pc:sldChg>
      <pc:sldChg chg="del">
        <pc:chgData name="Sharma, Bhavika" userId="S::bhshar@iu.edu::f6b75b72-62a8-4a58-bd3c-61b28c1aee53" providerId="AD" clId="Web-{E521F434-35F9-494F-9270-FAA72E4FD400}" dt="2022-07-22T02:22:39.307" v="1"/>
        <pc:sldMkLst>
          <pc:docMk/>
          <pc:sldMk cId="1992074102" sldId="325"/>
        </pc:sldMkLst>
      </pc:sldChg>
      <pc:sldChg chg="del">
        <pc:chgData name="Sharma, Bhavika" userId="S::bhshar@iu.edu::f6b75b72-62a8-4a58-bd3c-61b28c1aee53" providerId="AD" clId="Web-{E521F434-35F9-494F-9270-FAA72E4FD400}" dt="2022-07-22T02:22:33.869" v="0"/>
        <pc:sldMkLst>
          <pc:docMk/>
          <pc:sldMk cId="775661256" sldId="3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6390cac8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420" name="Google Shape;420;g106390cac8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504" name="Google Shape;5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32" name="Google Shape;5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554" name="Google Shape;55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1395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988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0013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014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390cac8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6390cac8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7908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9695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66" name="Google Shape;4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365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647" name="Google Shape;647;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9529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6390cac85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3" name="Google Shape;753;g106390cac8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06390cac8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3" name="Google Shape;763;g106390cac8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06390cac85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3" name="Google Shape;773;g106390cac8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647" name="Google Shape;647;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530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292" name="Google Shape;2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303" name="Google Shape;3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60" name="Google Shape;3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647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77" name="Google Shape;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00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377" name="Google Shape;37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404" name="Google Shape;4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4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7200"/>
              <a:buFont typeface="Arial"/>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a:endParaRPr/>
          </a:p>
        </p:txBody>
      </p:sp>
      <p:sp>
        <p:nvSpPr>
          <p:cNvPr id="20" name="Google Shape;20;p4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55"/>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5"/>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84" name="Google Shape;84;p5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6"/>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86D1D8"/>
                </a:solidFill>
                <a:latin typeface="Arial"/>
                <a:ea typeface="Arial"/>
                <a:cs typeface="Arial"/>
                <a:sym typeface="Arial"/>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0" name="Google Shape;90;p56"/>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1" name="Google Shape;91;p5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5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56"/>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5" name="Google Shape;95;p56"/>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57"/>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Aria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7"/>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99" name="Google Shape;99;p5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5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Arial"/>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58"/>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5" name="Google Shape;105;p58"/>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6" name="Google Shape;106;p58"/>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7" name="Google Shape;107;p58"/>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8" name="Google Shape;108;p58"/>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9" name="Google Shape;109;p58"/>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10" name="Google Shape;110;p5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5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5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5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Arial"/>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9"/>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18" name="Google Shape;118;p59"/>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1176"/>
              </a:srgbClr>
            </a:outerShdw>
          </a:effectLst>
        </p:spPr>
      </p:sp>
      <p:sp>
        <p:nvSpPr>
          <p:cNvPr id="119" name="Google Shape;119;p59"/>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0" name="Google Shape;120;p59"/>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1" name="Google Shape;121;p59"/>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1176"/>
              </a:srgbClr>
            </a:outerShdw>
          </a:effectLst>
        </p:spPr>
      </p:sp>
      <p:sp>
        <p:nvSpPr>
          <p:cNvPr id="122" name="Google Shape;122;p59"/>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3" name="Google Shape;123;p59"/>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4" name="Google Shape;124;p59"/>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1176"/>
              </a:srgbClr>
            </a:outerShdw>
          </a:effectLst>
        </p:spPr>
      </p:sp>
      <p:sp>
        <p:nvSpPr>
          <p:cNvPr id="125" name="Google Shape;125;p59"/>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26" name="Google Shape;126;p59"/>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59"/>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5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6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0"/>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34" name="Google Shape;134;p6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6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6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61"/>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61"/>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0" name="Google Shape;140;p6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6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6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33807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5326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29406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Aria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32" name="Google Shape;32;p4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5052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0043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9724991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4897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7166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3120104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393369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279459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886011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760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4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6"/>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8" name="Google Shape;38;p46"/>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9" name="Google Shape;39;p4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198696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3744089"/>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79912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00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5" name="Google Shape;45;p49"/>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6" name="Google Shape;46;p49"/>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47" name="Google Shape;47;p49"/>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8" name="Google Shape;48;p4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5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52"/>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2"/>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lnSpc>
                <a:spcPct val="100000"/>
              </a:lnSpc>
              <a:spcBef>
                <a:spcPts val="1000"/>
              </a:spcBef>
              <a:spcAft>
                <a:spcPts val="0"/>
              </a:spcAft>
              <a:buSzPts val="1600"/>
              <a:buChar char="►"/>
              <a:defRPr sz="2000"/>
            </a:lvl1pPr>
            <a:lvl2pPr marL="914400" lvl="1" indent="-320040" algn="l">
              <a:lnSpc>
                <a:spcPct val="100000"/>
              </a:lnSpc>
              <a:spcBef>
                <a:spcPts val="1000"/>
              </a:spcBef>
              <a:spcAft>
                <a:spcPts val="0"/>
              </a:spcAft>
              <a:buSzPts val="1440"/>
              <a:buChar char="►"/>
              <a:defRPr sz="1800"/>
            </a:lvl2pPr>
            <a:lvl3pPr marL="1371600" lvl="2" indent="-309880" algn="l">
              <a:lnSpc>
                <a:spcPct val="100000"/>
              </a:lnSpc>
              <a:spcBef>
                <a:spcPts val="1000"/>
              </a:spcBef>
              <a:spcAft>
                <a:spcPts val="0"/>
              </a:spcAft>
              <a:buSzPts val="1280"/>
              <a:buChar char="►"/>
              <a:defRPr sz="1600"/>
            </a:lvl3pPr>
            <a:lvl4pPr marL="1828800" lvl="3" indent="-299719" algn="l">
              <a:lnSpc>
                <a:spcPct val="100000"/>
              </a:lnSpc>
              <a:spcBef>
                <a:spcPts val="1000"/>
              </a:spcBef>
              <a:spcAft>
                <a:spcPts val="0"/>
              </a:spcAft>
              <a:buSzPts val="1120"/>
              <a:buChar char="►"/>
              <a:defRPr sz="1400"/>
            </a:lvl4pPr>
            <a:lvl5pPr marL="2286000" lvl="4" indent="-299720" algn="l">
              <a:lnSpc>
                <a:spcPct val="100000"/>
              </a:lnSpc>
              <a:spcBef>
                <a:spcPts val="1000"/>
              </a:spcBef>
              <a:spcAft>
                <a:spcPts val="0"/>
              </a:spcAft>
              <a:buSzPts val="1120"/>
              <a:buChar char="►"/>
              <a:defRPr sz="1400"/>
            </a:lvl5pPr>
            <a:lvl6pPr marL="2743200" lvl="5" indent="-299720" algn="l">
              <a:lnSpc>
                <a:spcPct val="100000"/>
              </a:lnSpc>
              <a:spcBef>
                <a:spcPts val="1000"/>
              </a:spcBef>
              <a:spcAft>
                <a:spcPts val="0"/>
              </a:spcAft>
              <a:buSzPts val="1120"/>
              <a:buChar char="►"/>
              <a:defRPr sz="1400"/>
            </a:lvl6pPr>
            <a:lvl7pPr marL="3200400" lvl="6" indent="-299720" algn="l">
              <a:lnSpc>
                <a:spcPct val="100000"/>
              </a:lnSpc>
              <a:spcBef>
                <a:spcPts val="1000"/>
              </a:spcBef>
              <a:spcAft>
                <a:spcPts val="0"/>
              </a:spcAft>
              <a:buSzPts val="1120"/>
              <a:buChar char="►"/>
              <a:defRPr sz="1400"/>
            </a:lvl7pPr>
            <a:lvl8pPr marL="3657600" lvl="7" indent="-299720" algn="l">
              <a:lnSpc>
                <a:spcPct val="100000"/>
              </a:lnSpc>
              <a:spcBef>
                <a:spcPts val="1000"/>
              </a:spcBef>
              <a:spcAft>
                <a:spcPts val="0"/>
              </a:spcAft>
              <a:buSzPts val="1120"/>
              <a:buChar char="►"/>
              <a:defRPr sz="1400"/>
            </a:lvl8pPr>
            <a:lvl9pPr marL="4114800" lvl="8" indent="-299720" algn="l">
              <a:lnSpc>
                <a:spcPct val="100000"/>
              </a:lnSpc>
              <a:spcBef>
                <a:spcPts val="1000"/>
              </a:spcBef>
              <a:spcAft>
                <a:spcPts val="0"/>
              </a:spcAft>
              <a:buSzPts val="1120"/>
              <a:buChar char="►"/>
              <a:defRPr sz="1400"/>
            </a:lvl9pPr>
          </a:lstStyle>
          <a:p>
            <a:endParaRPr/>
          </a:p>
        </p:txBody>
      </p:sp>
      <p:sp>
        <p:nvSpPr>
          <p:cNvPr id="63" name="Google Shape;63;p52"/>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64" name="Google Shape;64;p5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53"/>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Arial"/>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3"/>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1176"/>
              </a:srgbClr>
            </a:outerShdw>
          </a:effectLst>
        </p:spPr>
      </p:sp>
      <p:sp>
        <p:nvSpPr>
          <p:cNvPr id="70" name="Google Shape;70;p53"/>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1" name="Google Shape;71;p5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54"/>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4"/>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1176"/>
              </a:srgbClr>
            </a:outerShdw>
          </a:effectLst>
        </p:spPr>
      </p:sp>
      <p:sp>
        <p:nvSpPr>
          <p:cNvPr id="77" name="Google Shape;77;p54"/>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8" name="Google Shape;78;p5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6.jpe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pic>
        <p:nvPicPr>
          <p:cNvPr id="6" name="Google Shape;6;p41"/>
          <p:cNvPicPr preferRelativeResize="0"/>
          <p:nvPr/>
        </p:nvPicPr>
        <p:blipFill rotWithShape="1">
          <a:blip r:embed="rId19">
            <a:alphaModFix/>
          </a:blip>
          <a:srcRect l="3613"/>
          <a:stretch/>
        </p:blipFill>
        <p:spPr>
          <a:xfrm>
            <a:off x="0" y="2669685"/>
            <a:ext cx="4037012" cy="4188315"/>
          </a:xfrm>
          <a:prstGeom prst="rect">
            <a:avLst/>
          </a:prstGeom>
          <a:noFill/>
          <a:ln>
            <a:noFill/>
          </a:ln>
        </p:spPr>
      </p:pic>
      <p:pic>
        <p:nvPicPr>
          <p:cNvPr id="7" name="Google Shape;7;p41"/>
          <p:cNvPicPr preferRelativeResize="0"/>
          <p:nvPr/>
        </p:nvPicPr>
        <p:blipFill rotWithShape="1">
          <a:blip r:embed="rId20">
            <a:alphaModFix/>
          </a:blip>
          <a:srcRect l="35640"/>
          <a:stretch/>
        </p:blipFill>
        <p:spPr>
          <a:xfrm>
            <a:off x="0" y="2892347"/>
            <a:ext cx="1522412" cy="2365453"/>
          </a:xfrm>
          <a:prstGeom prst="rect">
            <a:avLst/>
          </a:prstGeom>
          <a:noFill/>
          <a:ln>
            <a:noFill/>
          </a:ln>
        </p:spPr>
      </p:pic>
      <p:sp>
        <p:nvSpPr>
          <p:cNvPr id="8" name="Google Shape;8;p41"/>
          <p:cNvSpPr/>
          <p:nvPr/>
        </p:nvSpPr>
        <p:spPr>
          <a:xfrm>
            <a:off x="8609012" y="1676400"/>
            <a:ext cx="2819400" cy="2819400"/>
          </a:xfrm>
          <a:prstGeom prst="ellipse">
            <a:avLst/>
          </a:prstGeom>
          <a:gradFill>
            <a:gsLst>
              <a:gs pos="0">
                <a:srgbClr val="4CB9C3">
                  <a:alpha val="5098"/>
                </a:srgbClr>
              </a:gs>
              <a:gs pos="36000">
                <a:srgbClr val="4CB9C3">
                  <a:alpha val="4313"/>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9;p41"/>
          <p:cNvPicPr preferRelativeResize="0"/>
          <p:nvPr/>
        </p:nvPicPr>
        <p:blipFill rotWithShape="1">
          <a:blip r:embed="rId21">
            <a:alphaModFix/>
          </a:blip>
          <a:srcRect t="28812"/>
          <a:stretch/>
        </p:blipFill>
        <p:spPr>
          <a:xfrm>
            <a:off x="7999412" y="0"/>
            <a:ext cx="1603387" cy="1141407"/>
          </a:xfrm>
          <a:prstGeom prst="rect">
            <a:avLst/>
          </a:prstGeom>
          <a:noFill/>
          <a:ln>
            <a:noFill/>
          </a:ln>
        </p:spPr>
      </p:pic>
      <p:pic>
        <p:nvPicPr>
          <p:cNvPr id="10" name="Google Shape;10;p41"/>
          <p:cNvPicPr preferRelativeResize="0"/>
          <p:nvPr/>
        </p:nvPicPr>
        <p:blipFill rotWithShape="1">
          <a:blip r:embed="rId22">
            <a:alphaModFix/>
          </a:blip>
          <a:srcRect b="23320"/>
          <a:stretch/>
        </p:blipFill>
        <p:spPr>
          <a:xfrm>
            <a:off x="8605878" y="6096000"/>
            <a:ext cx="993734" cy="762000"/>
          </a:xfrm>
          <a:prstGeom prst="rect">
            <a:avLst/>
          </a:prstGeom>
          <a:noFill/>
          <a:ln>
            <a:noFill/>
          </a:ln>
        </p:spPr>
      </p:pic>
      <p:sp>
        <p:nvSpPr>
          <p:cNvPr id="11" name="Google Shape;11;p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4200"/>
              <a:buFont typeface="Arial"/>
              <a:buNone/>
              <a:defRPr sz="42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3" name="Google Shape;13;p4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rgbClr val="86D1D8"/>
              </a:buClr>
              <a:buSzPts val="1600"/>
              <a:buFont typeface="Noto Sans Symbols"/>
              <a:buChar char="►"/>
              <a:defRPr sz="2000" b="0" i="0" u="none" strike="noStrike" cap="none">
                <a:solidFill>
                  <a:schemeClr val="lt1"/>
                </a:solidFill>
                <a:latin typeface="Arial"/>
                <a:ea typeface="Arial"/>
                <a:cs typeface="Arial"/>
                <a:sym typeface="Arial"/>
              </a:defRPr>
            </a:lvl1pPr>
            <a:lvl2pPr marL="914400" marR="0" lvl="1" indent="-320040" algn="l" rtl="0">
              <a:lnSpc>
                <a:spcPct val="100000"/>
              </a:lnSpc>
              <a:spcBef>
                <a:spcPts val="1000"/>
              </a:spcBef>
              <a:spcAft>
                <a:spcPts val="0"/>
              </a:spcAft>
              <a:buClr>
                <a:srgbClr val="86D1D8"/>
              </a:buClr>
              <a:buSzPts val="1440"/>
              <a:buFont typeface="Noto Sans Symbols"/>
              <a:buChar char="►"/>
              <a:defRPr sz="1800" b="0" i="0" u="none" strike="noStrike" cap="none">
                <a:solidFill>
                  <a:schemeClr val="lt1"/>
                </a:solidFill>
                <a:latin typeface="Arial"/>
                <a:ea typeface="Arial"/>
                <a:cs typeface="Arial"/>
                <a:sym typeface="Arial"/>
              </a:defRPr>
            </a:lvl2pPr>
            <a:lvl3pPr marL="1371600" marR="0" lvl="2" indent="-309880" algn="l" rtl="0">
              <a:lnSpc>
                <a:spcPct val="100000"/>
              </a:lnSpc>
              <a:spcBef>
                <a:spcPts val="1000"/>
              </a:spcBef>
              <a:spcAft>
                <a:spcPts val="0"/>
              </a:spcAft>
              <a:buClr>
                <a:srgbClr val="86D1D8"/>
              </a:buClr>
              <a:buSzPts val="1280"/>
              <a:buFont typeface="Noto Sans Symbols"/>
              <a:buChar char="►"/>
              <a:defRPr sz="1600" b="0" i="0" u="none" strike="noStrike" cap="none">
                <a:solidFill>
                  <a:schemeClr val="lt1"/>
                </a:solidFill>
                <a:latin typeface="Arial"/>
                <a:ea typeface="Arial"/>
                <a:cs typeface="Arial"/>
                <a:sym typeface="Arial"/>
              </a:defRPr>
            </a:lvl3pPr>
            <a:lvl4pPr marL="1828800" marR="0" lvl="3" indent="-299719"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4pPr>
            <a:lvl5pPr marL="2286000" marR="0" lvl="4"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5pPr>
            <a:lvl6pPr marL="2743200" marR="0" lvl="5"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6pPr>
            <a:lvl7pPr marL="3200400" marR="0" lvl="6"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7pPr>
            <a:lvl8pPr marL="3657600" marR="0" lvl="7"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8pPr>
            <a:lvl9pPr marL="4114800" marR="0" lvl="8"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Arial"/>
                <a:ea typeface="Arial"/>
                <a:cs typeface="Arial"/>
                <a:sym typeface="Arial"/>
              </a:defRPr>
            </a:lvl9pPr>
          </a:lstStyle>
          <a:p>
            <a:endParaRPr/>
          </a:p>
        </p:txBody>
      </p:sp>
      <p:sp>
        <p:nvSpPr>
          <p:cNvPr id="14" name="Google Shape;14;p4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5" name="Google Shape;15;p4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6" name="Google Shape;16;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173193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hyperlink" Target="https://youtu.be/YuCwZdd7Ts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hyperlink" Target="https://www.storybench.org/mass-shooting-data-visualizations/" TargetMode="External"/><Relationship Id="rId3" Type="http://schemas.openxmlformats.org/officeDocument/2006/relationships/hyperlink" Target="https://www.usnews.com/news/best-states/articles/2022-05-27/states-with-the-most-school-shootings" TargetMode="External"/><Relationship Id="rId7" Type="http://schemas.openxmlformats.org/officeDocument/2006/relationships/hyperlink" Target="https://www.gannett-cdn.com/GDContent/mass-killings/index.html#explore" TargetMode="External"/><Relationship Id="rId12" Type="http://schemas.openxmlformats.org/officeDocument/2006/relationships/hyperlink" Target="https://www.washingtonpost.com/local/the-strange-seasonality-of-violence-why-april-is-the-beginning-of-the-killing-season/2016/04/03/4e05d092-f6c0-11e5-9804-537defcc3cf6_story.html" TargetMode="External"/><Relationship Id="rId2" Type="http://schemas.openxmlformats.org/officeDocument/2006/relationships/hyperlink" Target="https://www.chds.us/ssdb/" TargetMode="External"/><Relationship Id="rId1" Type="http://schemas.openxmlformats.org/officeDocument/2006/relationships/slideLayout" Target="../slideLayouts/slideLayout18.xml"/><Relationship Id="rId6" Type="http://schemas.openxmlformats.org/officeDocument/2006/relationships/hyperlink" Target="https://everytownresearch.org/maps/gunfire-on-school-grounds/" TargetMode="External"/><Relationship Id="rId11" Type="http://schemas.openxmlformats.org/officeDocument/2006/relationships/hyperlink" Target="https://www.cnn.com/2019/07/26/opinions/school-shootings-research-rosenberg/index.html" TargetMode="External"/><Relationship Id="rId5" Type="http://schemas.openxmlformats.org/officeDocument/2006/relationships/hyperlink" Target="https://statmodeling.stat.columbia.edu/2020/01/18/graphs-of-school-shootings-in-the-u-s/" TargetMode="External"/><Relationship Id="rId10" Type="http://schemas.openxmlformats.org/officeDocument/2006/relationships/hyperlink" Target="https://www.campussafetymagazine.com/safety/k-12-school-shooting-statistics-everyone-should-know/" TargetMode="External"/><Relationship Id="rId4" Type="http://schemas.openxmlformats.org/officeDocument/2006/relationships/hyperlink" Target="https://www.gao.gov/assets/gao-20-455.pdf" TargetMode="External"/><Relationship Id="rId9" Type="http://schemas.openxmlformats.org/officeDocument/2006/relationships/hyperlink" Target="https://www.washingtonpost.com/graphics/2018/local/school-shootings-databas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1"/>
          <p:cNvSpPr txBox="1">
            <a:spLocks noGrp="1"/>
          </p:cNvSpPr>
          <p:nvPr>
            <p:ph type="ctrTitle"/>
          </p:nvPr>
        </p:nvSpPr>
        <p:spPr>
          <a:xfrm>
            <a:off x="647700" y="1143000"/>
            <a:ext cx="3339281" cy="330884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2"/>
              </a:buClr>
              <a:buSzPct val="100000"/>
              <a:buFont typeface="Arial"/>
              <a:buNone/>
            </a:pPr>
            <a:r>
              <a:rPr lang="en-US" sz="4800" dirty="0"/>
              <a:t>K-12 School Shootings In The United States</a:t>
            </a:r>
            <a:endParaRPr lang="en-US" dirty="0"/>
          </a:p>
        </p:txBody>
      </p:sp>
      <p:sp>
        <p:nvSpPr>
          <p:cNvPr id="281" name="Google Shape;281;p1"/>
          <p:cNvSpPr txBox="1">
            <a:spLocks noGrp="1"/>
          </p:cNvSpPr>
          <p:nvPr>
            <p:ph type="subTitle" idx="1"/>
          </p:nvPr>
        </p:nvSpPr>
        <p:spPr>
          <a:xfrm>
            <a:off x="647701" y="4572000"/>
            <a:ext cx="3339281" cy="165618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40"/>
              <a:buNone/>
            </a:pPr>
            <a:r>
              <a:rPr lang="en-US"/>
              <a:t>BHAVIKA SHARMA</a:t>
            </a:r>
            <a:endParaRPr/>
          </a:p>
          <a:p>
            <a:pPr marL="0" lvl="0" indent="0" algn="l" rtl="0">
              <a:lnSpc>
                <a:spcPct val="100000"/>
              </a:lnSpc>
              <a:spcBef>
                <a:spcPts val="1000"/>
              </a:spcBef>
              <a:spcAft>
                <a:spcPts val="0"/>
              </a:spcAft>
              <a:buSzPts val="1440"/>
              <a:buNone/>
            </a:pPr>
            <a:r>
              <a:rPr lang="en-US" sz="1800"/>
              <a:t>PRAVALLIKA PENTAPATI</a:t>
            </a:r>
            <a:endParaRPr/>
          </a:p>
          <a:p>
            <a:pPr marL="0" lvl="0" indent="0" algn="l" rtl="0">
              <a:lnSpc>
                <a:spcPct val="100000"/>
              </a:lnSpc>
              <a:spcBef>
                <a:spcPts val="1000"/>
              </a:spcBef>
              <a:spcAft>
                <a:spcPts val="0"/>
              </a:spcAft>
              <a:buSzPts val="1120"/>
              <a:buNone/>
            </a:pPr>
            <a:r>
              <a:rPr lang="en-US" sz="1800"/>
              <a:t>SAHIL DHINGRA</a:t>
            </a:r>
          </a:p>
          <a:p>
            <a:pPr marL="0" lvl="0" indent="0" algn="l" rtl="0">
              <a:lnSpc>
                <a:spcPct val="100000"/>
              </a:lnSpc>
              <a:spcBef>
                <a:spcPts val="1000"/>
              </a:spcBef>
              <a:spcAft>
                <a:spcPts val="0"/>
              </a:spcAft>
              <a:buSzPts val="1120"/>
              <a:buNone/>
            </a:pPr>
            <a:r>
              <a:rPr lang="en-US" sz="1400"/>
              <a:t>SUMMER 2022</a:t>
            </a:r>
            <a:endParaRPr/>
          </a:p>
          <a:p>
            <a:pPr marL="228600" lvl="1" indent="0" algn="ctr" rtl="0">
              <a:lnSpc>
                <a:spcPct val="100000"/>
              </a:lnSpc>
              <a:spcBef>
                <a:spcPts val="1000"/>
              </a:spcBef>
              <a:spcAft>
                <a:spcPts val="0"/>
              </a:spcAft>
              <a:buSzPts val="1440"/>
              <a:buFont typeface="Noto Sans Symbols"/>
              <a:buNone/>
            </a:pPr>
            <a:endParaRPr/>
          </a:p>
          <a:p>
            <a:pPr marL="0" lvl="0" indent="0" algn="l" rtl="0">
              <a:lnSpc>
                <a:spcPct val="100000"/>
              </a:lnSpc>
              <a:spcBef>
                <a:spcPts val="1000"/>
              </a:spcBef>
              <a:spcAft>
                <a:spcPts val="0"/>
              </a:spcAft>
              <a:buSzPts val="1440"/>
              <a:buNone/>
            </a:pPr>
            <a:endParaRPr sz="1800"/>
          </a:p>
        </p:txBody>
      </p:sp>
      <p:sp>
        <p:nvSpPr>
          <p:cNvPr id="282" name="Google Shape;282;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
          <p:cNvSpPr txBox="1"/>
          <p:nvPr/>
        </p:nvSpPr>
        <p:spPr>
          <a:xfrm>
            <a:off x="346228" y="6172200"/>
            <a:ext cx="4287915"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      YouTube Link: </a:t>
            </a:r>
            <a:r>
              <a:rPr lang="en-US" dirty="0">
                <a:hlinkClick r:id="rId4"/>
              </a:rPr>
              <a:t>https://youtu.be/YuCwZdd7TsY</a:t>
            </a:r>
            <a:endParaRPr lang="en-US" dirty="0"/>
          </a:p>
          <a:p>
            <a:pPr marL="0" lvl="0" indent="0" algn="l" rtl="0">
              <a:spcBef>
                <a:spcPts val="0"/>
              </a:spcBef>
              <a:spcAft>
                <a:spcPts val="0"/>
              </a:spcAft>
              <a:buNone/>
            </a:pPr>
            <a:endParaRPr lang="en-US" dirty="0"/>
          </a:p>
        </p:txBody>
      </p:sp>
      <p:pic>
        <p:nvPicPr>
          <p:cNvPr id="1026" name="Picture 2" descr="51 Years of Data: K-12 School Shooting Statistics Everyone Should Know">
            <a:extLst>
              <a:ext uri="{FF2B5EF4-FFF2-40B4-BE49-F238E27FC236}">
                <a16:creationId xmlns:a16="http://schemas.microsoft.com/office/drawing/2014/main" id="{099A5792-4274-D59F-5665-890A66F03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0819" y="2136710"/>
            <a:ext cx="6778633" cy="392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6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106390cac85_0_1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3" name="Google Shape;423;g106390cac85_0_17"/>
          <p:cNvSpPr txBox="1">
            <a:spLocks noGrp="1"/>
          </p:cNvSpPr>
          <p:nvPr>
            <p:ph type="title"/>
          </p:nvPr>
        </p:nvSpPr>
        <p:spPr>
          <a:xfrm>
            <a:off x="648929" y="1063417"/>
            <a:ext cx="3505500" cy="46755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200"/>
              <a:buFont typeface="Arial"/>
              <a:buNone/>
            </a:pPr>
            <a:r>
              <a:rPr lang="en-US">
                <a:solidFill>
                  <a:srgbClr val="F2F2F2"/>
                </a:solidFill>
              </a:rPr>
              <a:t>Visualization Methods Considered</a:t>
            </a:r>
            <a:endParaRPr/>
          </a:p>
        </p:txBody>
      </p:sp>
      <p:sp>
        <p:nvSpPr>
          <p:cNvPr id="424" name="Google Shape;424;g106390cac85_0_17"/>
          <p:cNvSpPr/>
          <p:nvPr/>
        </p:nvSpPr>
        <p:spPr>
          <a:xfrm>
            <a:off x="4639056" y="0"/>
            <a:ext cx="75528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5" name="Google Shape;425;g106390cac85_0_17"/>
          <p:cNvSpPr/>
          <p:nvPr/>
        </p:nvSpPr>
        <p:spPr>
          <a:xfrm>
            <a:off x="5123688" y="484632"/>
            <a:ext cx="6584100" cy="5739300"/>
          </a:xfrm>
          <a:prstGeom prst="roundRect">
            <a:avLst>
              <a:gd name="adj" fmla="val 0"/>
            </a:avLst>
          </a:prstGeom>
          <a:solidFill>
            <a:schemeClr val="lt1"/>
          </a:solidFill>
          <a:ln w="12700" cap="sq" cmpd="sng">
            <a:solidFill>
              <a:srgbClr val="BFBFBF"/>
            </a:solidFill>
            <a:prstDash val="solid"/>
            <a:miter lim="800000"/>
            <a:headEnd type="none" w="sm" len="sm"/>
            <a:tailEnd type="none" w="sm" len="sm"/>
          </a:ln>
          <a:effectLst>
            <a:outerShdw blurRad="63500" dist="25400" dir="5400000" algn="tl"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6" name="Google Shape;426;g106390cac85_0_17"/>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4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7" name="Google Shape;427;g106390cac85_0_17"/>
          <p:cNvGrpSpPr/>
          <p:nvPr/>
        </p:nvGrpSpPr>
        <p:grpSpPr>
          <a:xfrm>
            <a:off x="5608638" y="1386997"/>
            <a:ext cx="5615100" cy="3929872"/>
            <a:chOff x="0" y="421797"/>
            <a:chExt cx="5615100" cy="3929872"/>
          </a:xfrm>
        </p:grpSpPr>
        <p:sp>
          <p:nvSpPr>
            <p:cNvPr id="428" name="Google Shape;428;g106390cac85_0_17"/>
            <p:cNvSpPr/>
            <p:nvPr/>
          </p:nvSpPr>
          <p:spPr>
            <a:xfrm>
              <a:off x="0" y="421797"/>
              <a:ext cx="5615100" cy="1275300"/>
            </a:xfrm>
            <a:prstGeom prst="roundRect">
              <a:avLst>
                <a:gd name="adj" fmla="val 16667"/>
              </a:avLst>
            </a:prstGeom>
            <a:solidFill>
              <a:srgbClr val="E96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106390cac85_0_17"/>
            <p:cNvSpPr txBox="1"/>
            <p:nvPr/>
          </p:nvSpPr>
          <p:spPr>
            <a:xfrm>
              <a:off x="29010" y="662432"/>
              <a:ext cx="5490600" cy="922621"/>
            </a:xfrm>
            <a:prstGeom prst="rect">
              <a:avLst/>
            </a:prstGeom>
            <a:noFill/>
            <a:ln>
              <a:noFill/>
            </a:ln>
          </p:spPr>
          <p:txBody>
            <a:bodyPr spcFirstLastPara="1" wrap="square" lIns="68575" tIns="68575" rIns="68575" bIns="68575" anchor="ctr" anchorCtr="0">
              <a:noAutofit/>
            </a:bodyPr>
            <a:lstStyle/>
            <a:p>
              <a:pPr marL="285750" indent="-285750" algn="just">
                <a:lnSpc>
                  <a:spcPct val="107916"/>
                </a:lnSpc>
                <a:spcAft>
                  <a:spcPts val="800"/>
                </a:spcAft>
                <a:buClr>
                  <a:schemeClr val="dk1"/>
                </a:buClr>
                <a:buSzPts val="1100"/>
                <a:buFont typeface="Wingdings" panose="05000000000000000000" pitchFamily="2" charset="2"/>
                <a:buChar char="Ø"/>
              </a:pPr>
              <a:r>
                <a:rPr lang="en-US">
                  <a:latin typeface="Arial" panose="020B0604020202020204" pitchFamily="34" charset="0"/>
                  <a:cs typeface="Arial" panose="020B0604020202020204" pitchFamily="34" charset="0"/>
                </a:rPr>
                <a:t>Methods used for the project include bar charts, histograms, and geospatial charts. Bar charts were mainly used to provide an overview of the data, compare different parameters and identify patterns at the same time</a:t>
              </a:r>
              <a:endParaRPr lang="en-US" i="0" u="none" strike="noStrike" cap="none" dirty="0">
                <a:solidFill>
                  <a:schemeClr val="dk1"/>
                </a:solidFill>
                <a:latin typeface="Arial" panose="020B0604020202020204" pitchFamily="34" charset="0"/>
                <a:cs typeface="Arial" panose="020B0604020202020204" pitchFamily="34" charset="0"/>
              </a:endParaRPr>
            </a:p>
          </p:txBody>
        </p:sp>
        <p:sp>
          <p:nvSpPr>
            <p:cNvPr id="430" name="Google Shape;430;g106390cac85_0_17"/>
            <p:cNvSpPr/>
            <p:nvPr/>
          </p:nvSpPr>
          <p:spPr>
            <a:xfrm>
              <a:off x="0" y="1749083"/>
              <a:ext cx="5615100" cy="1275300"/>
            </a:xfrm>
            <a:prstGeom prst="roundRect">
              <a:avLst>
                <a:gd name="adj" fmla="val 16667"/>
              </a:avLst>
            </a:prstGeom>
            <a:solidFill>
              <a:srgbClr val="E98E19"/>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106390cac85_0_17"/>
            <p:cNvSpPr txBox="1"/>
            <p:nvPr/>
          </p:nvSpPr>
          <p:spPr>
            <a:xfrm>
              <a:off x="62262" y="1811345"/>
              <a:ext cx="5490600" cy="1150800"/>
            </a:xfrm>
            <a:prstGeom prst="rect">
              <a:avLst/>
            </a:prstGeom>
            <a:noFill/>
            <a:ln>
              <a:noFill/>
            </a:ln>
          </p:spPr>
          <p:txBody>
            <a:bodyPr spcFirstLastPara="1" wrap="square" lIns="68575" tIns="68575" rIns="68575" bIns="68575" anchor="ctr" anchorCtr="0">
              <a:noAutofit/>
            </a:bodyPr>
            <a:lstStyle/>
            <a:p>
              <a:pPr algn="just">
                <a:lnSpc>
                  <a:spcPct val="107916"/>
                </a:lnSpc>
                <a:spcAft>
                  <a:spcPts val="800"/>
                </a:spcAft>
                <a:buClr>
                  <a:schemeClr val="dk1"/>
                </a:buClr>
                <a:buSzPts val="1100"/>
              </a:pPr>
              <a:endParaRPr lang="en-US" sz="1600" dirty="0">
                <a:solidFill>
                  <a:schemeClr val="dk1"/>
                </a:solidFill>
              </a:endParaRPr>
            </a:p>
            <a:p>
              <a:pPr marL="285750" indent="-285750" algn="just">
                <a:lnSpc>
                  <a:spcPct val="107916"/>
                </a:lnSpc>
                <a:spcAft>
                  <a:spcPts val="800"/>
                </a:spcAft>
                <a:buClr>
                  <a:schemeClr val="dk1"/>
                </a:buClr>
                <a:buSzPts val="1100"/>
                <a:buFont typeface="Wingdings" panose="05000000000000000000" pitchFamily="2" charset="2"/>
                <a:buChar char="Ø"/>
              </a:pPr>
              <a:r>
                <a:rPr lang="en-US" dirty="0">
                  <a:solidFill>
                    <a:schemeClr val="dk1"/>
                  </a:solidFill>
                  <a:latin typeface="Arial" panose="020B0604020202020204" pitchFamily="34" charset="0"/>
                  <a:cs typeface="Arial" panose="020B0604020202020204" pitchFamily="34" charset="0"/>
                </a:rPr>
                <a:t>Histogram charts are used to display the distribution of shooters’ and Victim’s age. </a:t>
              </a:r>
            </a:p>
            <a:p>
              <a:pPr marL="285750" indent="-285750" algn="just">
                <a:lnSpc>
                  <a:spcPct val="107916"/>
                </a:lnSpc>
                <a:spcAft>
                  <a:spcPts val="800"/>
                </a:spcAft>
                <a:buClr>
                  <a:schemeClr val="dk1"/>
                </a:buClr>
                <a:buSzPts val="1100"/>
                <a:buFont typeface="Wingdings" panose="05000000000000000000" pitchFamily="2" charset="2"/>
                <a:buChar char="Ø"/>
              </a:pPr>
              <a:r>
                <a:rPr lang="en-US" dirty="0">
                  <a:solidFill>
                    <a:schemeClr val="dk1"/>
                  </a:solidFill>
                  <a:latin typeface="Arial" panose="020B0604020202020204" pitchFamily="34" charset="0"/>
                  <a:cs typeface="Arial" panose="020B0604020202020204" pitchFamily="34" charset="0"/>
                </a:rPr>
                <a:t>Geospatial plots were used to display the shooting incident locations based on latitude and longitude.</a:t>
              </a:r>
              <a:endParaRPr lang="en-US" i="0" u="none" strike="noStrike" cap="none" dirty="0">
                <a:solidFill>
                  <a:srgbClr val="000000"/>
                </a:solidFill>
                <a:latin typeface="Arial" panose="020B0604020202020204" pitchFamily="34" charset="0"/>
                <a:cs typeface="Arial" panose="020B0604020202020204" pitchFamily="34" charset="0"/>
              </a:endParaRPr>
            </a:p>
            <a:p>
              <a:pPr marL="0" lvl="0" indent="0" algn="just" rtl="0">
                <a:lnSpc>
                  <a:spcPct val="107916"/>
                </a:lnSpc>
                <a:spcBef>
                  <a:spcPts val="0"/>
                </a:spcBef>
                <a:spcAft>
                  <a:spcPts val="800"/>
                </a:spcAft>
                <a:buClr>
                  <a:schemeClr val="dk1"/>
                </a:buClr>
                <a:buSzPts val="1100"/>
                <a:buFont typeface="Arial"/>
                <a:buNone/>
              </a:pPr>
              <a:endParaRPr sz="1600" i="0" u="none" strike="noStrike" cap="none" dirty="0">
                <a:solidFill>
                  <a:srgbClr val="000000"/>
                </a:solidFill>
              </a:endParaRPr>
            </a:p>
          </p:txBody>
        </p:sp>
        <p:sp>
          <p:nvSpPr>
            <p:cNvPr id="432" name="Google Shape;432;g106390cac85_0_17"/>
            <p:cNvSpPr/>
            <p:nvPr/>
          </p:nvSpPr>
          <p:spPr>
            <a:xfrm>
              <a:off x="0" y="3076369"/>
              <a:ext cx="5615100" cy="1275300"/>
            </a:xfrm>
            <a:prstGeom prst="roundRect">
              <a:avLst>
                <a:gd name="adj" fmla="val 16667"/>
              </a:avLst>
            </a:prstGeom>
            <a:solidFill>
              <a:srgbClr val="E6B626"/>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106390cac85_0_17"/>
            <p:cNvSpPr txBox="1"/>
            <p:nvPr/>
          </p:nvSpPr>
          <p:spPr>
            <a:xfrm>
              <a:off x="29010" y="3114368"/>
              <a:ext cx="5490600" cy="1150800"/>
            </a:xfrm>
            <a:prstGeom prst="rect">
              <a:avLst/>
            </a:prstGeom>
            <a:noFill/>
            <a:ln>
              <a:noFill/>
            </a:ln>
          </p:spPr>
          <p:txBody>
            <a:bodyPr spcFirstLastPara="1" wrap="square" lIns="68575" tIns="68575" rIns="68575" bIns="68575" anchor="ctr" anchorCtr="0">
              <a:noAutofit/>
            </a:bodyPr>
            <a:lstStyle/>
            <a:p>
              <a:pPr marL="285750" lvl="0" indent="-285750" algn="just" rtl="0">
                <a:lnSpc>
                  <a:spcPct val="107916"/>
                </a:lnSpc>
                <a:spcBef>
                  <a:spcPts val="0"/>
                </a:spcBef>
                <a:spcAft>
                  <a:spcPts val="800"/>
                </a:spcAft>
                <a:buClr>
                  <a:schemeClr val="dk1"/>
                </a:buClr>
                <a:buSzPts val="1100"/>
                <a:buFont typeface="Wingdings" panose="05000000000000000000" pitchFamily="2" charset="2"/>
                <a:buChar char="Ø"/>
              </a:pPr>
              <a:r>
                <a:rPr lang="en-US" i="0" u="none" strike="noStrike" cap="none" dirty="0">
                  <a:solidFill>
                    <a:srgbClr val="000000"/>
                  </a:solidFill>
                  <a:latin typeface="Arial" panose="020B0604020202020204" pitchFamily="34" charset="0"/>
                  <a:cs typeface="Arial" panose="020B0604020202020204" pitchFamily="34" charset="0"/>
                </a:rPr>
                <a:t>All the visualizations produced for the project considered low ink-to-data ratio and easy-to-understand visualizations as were explained in the coursework.</a:t>
              </a:r>
              <a:endParaRPr i="0" u="none" strike="noStrike" cap="none" dirty="0">
                <a:solidFill>
                  <a:srgbClr val="000000"/>
                </a:solidFill>
                <a:latin typeface="Arial" panose="020B0604020202020204" pitchFamily="34" charset="0"/>
                <a:cs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p12"/>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9" name="Google Shape;439;p1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p12"/>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Process - Highlights</a:t>
            </a:r>
            <a:endParaRPr/>
          </a:p>
        </p:txBody>
      </p:sp>
      <p:sp>
        <p:nvSpPr>
          <p:cNvPr id="441" name="Google Shape;441;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2"/>
          <p:cNvSpPr/>
          <p:nvPr/>
        </p:nvSpPr>
        <p:spPr>
          <a:xfrm>
            <a:off x="0" y="17722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txBody>
          <a:bodyPr/>
          <a:lstStyle/>
          <a:p>
            <a:endParaRPr lang="en-US"/>
          </a:p>
        </p:txBody>
      </p:sp>
      <p:grpSp>
        <p:nvGrpSpPr>
          <p:cNvPr id="443" name="Google Shape;443;p12"/>
          <p:cNvGrpSpPr/>
          <p:nvPr/>
        </p:nvGrpSpPr>
        <p:grpSpPr>
          <a:xfrm>
            <a:off x="966614" y="3432393"/>
            <a:ext cx="10260001" cy="2576045"/>
            <a:chOff x="317684" y="622138"/>
            <a:chExt cx="10260001" cy="2224034"/>
          </a:xfrm>
        </p:grpSpPr>
        <p:sp>
          <p:nvSpPr>
            <p:cNvPr id="444" name="Google Shape;444;p12"/>
            <p:cNvSpPr/>
            <p:nvPr/>
          </p:nvSpPr>
          <p:spPr>
            <a:xfrm>
              <a:off x="668684" y="622138"/>
              <a:ext cx="1098000" cy="1098000"/>
            </a:xfrm>
            <a:prstGeom prst="ellipse">
              <a:avLst/>
            </a:prstGeom>
            <a:solidFill>
              <a:srgbClr val="E962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2"/>
            <p:cNvSpPr/>
            <p:nvPr/>
          </p:nvSpPr>
          <p:spPr>
            <a:xfrm>
              <a:off x="902684" y="856138"/>
              <a:ext cx="630000" cy="630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2"/>
            <p:cNvSpPr/>
            <p:nvPr/>
          </p:nvSpPr>
          <p:spPr>
            <a:xfrm>
              <a:off x="317684" y="2062138"/>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2"/>
            <p:cNvSpPr txBox="1"/>
            <p:nvPr/>
          </p:nvSpPr>
          <p:spPr>
            <a:xfrm>
              <a:off x="317684" y="2062138"/>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400" b="0" i="0" u="none" strike="noStrike" cap="none">
                  <a:solidFill>
                    <a:srgbClr val="000000"/>
                  </a:solidFill>
                  <a:latin typeface="Arial"/>
                  <a:ea typeface="Arial"/>
                  <a:cs typeface="Arial"/>
                  <a:sym typeface="Arial"/>
                </a:rPr>
                <a:t>Dataset</a:t>
              </a:r>
              <a:endParaRPr sz="1400" b="0" i="0" u="none" strike="noStrike" cap="none">
                <a:solidFill>
                  <a:srgbClr val="000000"/>
                </a:solidFill>
                <a:latin typeface="Arial"/>
                <a:ea typeface="Arial"/>
                <a:cs typeface="Arial"/>
                <a:sym typeface="Arial"/>
              </a:endParaRPr>
            </a:p>
          </p:txBody>
        </p:sp>
        <p:sp>
          <p:nvSpPr>
            <p:cNvPr id="448" name="Google Shape;448;p12"/>
            <p:cNvSpPr/>
            <p:nvPr/>
          </p:nvSpPr>
          <p:spPr>
            <a:xfrm>
              <a:off x="2783684" y="622138"/>
              <a:ext cx="1098000" cy="1098000"/>
            </a:xfrm>
            <a:prstGeom prst="ellipse">
              <a:avLst/>
            </a:prstGeom>
            <a:solidFill>
              <a:srgbClr val="E6B7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2"/>
            <p:cNvSpPr/>
            <p:nvPr/>
          </p:nvSpPr>
          <p:spPr>
            <a:xfrm>
              <a:off x="3017684" y="856138"/>
              <a:ext cx="630000" cy="6300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2"/>
            <p:cNvSpPr/>
            <p:nvPr/>
          </p:nvSpPr>
          <p:spPr>
            <a:xfrm>
              <a:off x="2432684" y="2062138"/>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2"/>
            <p:cNvSpPr txBox="1"/>
            <p:nvPr/>
          </p:nvSpPr>
          <p:spPr>
            <a:xfrm>
              <a:off x="2432684" y="2062138"/>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a:solidFill>
                    <a:schemeClr val="dk1"/>
                  </a:solidFill>
                </a:rPr>
                <a:t>E</a:t>
              </a:r>
              <a:r>
                <a:rPr lang="en-US" sz="1500" b="0" i="0" u="none" strike="noStrike" cap="none">
                  <a:solidFill>
                    <a:schemeClr val="dk1"/>
                  </a:solidFill>
                  <a:latin typeface="Arial"/>
                  <a:ea typeface="Arial"/>
                  <a:cs typeface="Arial"/>
                  <a:sym typeface="Arial"/>
                </a:rPr>
                <a:t>xploratory analysis</a:t>
              </a:r>
              <a:endParaRPr lang="en-US" sz="1400" b="0" i="0" u="none" strike="noStrike" cap="none">
                <a:solidFill>
                  <a:srgbClr val="000000"/>
                </a:solidFill>
                <a:latin typeface="Arial"/>
                <a:ea typeface="Arial"/>
                <a:cs typeface="Arial"/>
                <a:sym typeface="Arial"/>
              </a:endParaRPr>
            </a:p>
          </p:txBody>
        </p:sp>
        <p:sp>
          <p:nvSpPr>
            <p:cNvPr id="452" name="Google Shape;452;p12"/>
            <p:cNvSpPr/>
            <p:nvPr/>
          </p:nvSpPr>
          <p:spPr>
            <a:xfrm>
              <a:off x="4898684" y="622138"/>
              <a:ext cx="1098000" cy="1098000"/>
            </a:xfrm>
            <a:prstGeom prst="ellipse">
              <a:avLst/>
            </a:prstGeom>
            <a:solidFill>
              <a:srgbClr val="6AAA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2"/>
            <p:cNvSpPr/>
            <p:nvPr/>
          </p:nvSpPr>
          <p:spPr>
            <a:xfrm>
              <a:off x="5132684" y="856138"/>
              <a:ext cx="630000" cy="63000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2"/>
            <p:cNvSpPr/>
            <p:nvPr/>
          </p:nvSpPr>
          <p:spPr>
            <a:xfrm>
              <a:off x="4547684" y="2062138"/>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2"/>
            <p:cNvSpPr txBox="1"/>
            <p:nvPr/>
          </p:nvSpPr>
          <p:spPr>
            <a:xfrm>
              <a:off x="4547684" y="2062138"/>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a:solidFill>
                    <a:schemeClr val="dk1"/>
                  </a:solidFill>
                </a:rPr>
                <a:t>T</a:t>
              </a:r>
              <a:r>
                <a:rPr lang="en-US" sz="1500" b="0" i="0" u="none" strike="noStrike" cap="none">
                  <a:solidFill>
                    <a:schemeClr val="dk1"/>
                  </a:solidFill>
                  <a:latin typeface="Arial"/>
                  <a:ea typeface="Arial"/>
                  <a:cs typeface="Arial"/>
                  <a:sym typeface="Arial"/>
                </a:rPr>
                <a:t>ime, I</a:t>
              </a:r>
              <a:r>
                <a:rPr lang="en-US" sz="1500">
                  <a:solidFill>
                    <a:schemeClr val="dk1"/>
                  </a:solidFill>
                </a:rPr>
                <a:t>ncident</a:t>
              </a:r>
              <a:r>
                <a:rPr lang="en-US" sz="1500" b="0" i="0" u="none" strike="noStrike" cap="none">
                  <a:solidFill>
                    <a:schemeClr val="dk1"/>
                  </a:solidFill>
                  <a:latin typeface="Arial"/>
                  <a:ea typeface="Arial"/>
                  <a:cs typeface="Arial"/>
                  <a:sym typeface="Arial"/>
                </a:rPr>
                <a:t>, Shooter, Victim, Weapon based analysis</a:t>
              </a:r>
              <a:endParaRPr lang="en-US"/>
            </a:p>
            <a:p>
              <a:pPr marL="0" marR="0" lvl="0" indent="0" algn="ctr"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 </a:t>
              </a:r>
              <a:endParaRPr lang="en-US" sz="1400" b="0" i="0" u="none" strike="noStrike" cap="none">
                <a:solidFill>
                  <a:srgbClr val="000000"/>
                </a:solidFill>
                <a:latin typeface="Arial"/>
                <a:ea typeface="Arial"/>
                <a:cs typeface="Arial"/>
                <a:sym typeface="Arial"/>
              </a:endParaRPr>
            </a:p>
          </p:txBody>
        </p:sp>
        <p:sp>
          <p:nvSpPr>
            <p:cNvPr id="456" name="Google Shape;456;p12"/>
            <p:cNvSpPr/>
            <p:nvPr/>
          </p:nvSpPr>
          <p:spPr>
            <a:xfrm>
              <a:off x="7013685" y="622138"/>
              <a:ext cx="1098000" cy="1098000"/>
            </a:xfrm>
            <a:prstGeom prst="ellipse">
              <a:avLst/>
            </a:prstGeom>
            <a:solidFill>
              <a:srgbClr val="528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57" name="Google Shape;457;p12"/>
            <p:cNvSpPr/>
            <p:nvPr/>
          </p:nvSpPr>
          <p:spPr>
            <a:xfrm>
              <a:off x="7247685" y="856138"/>
              <a:ext cx="630000" cy="630000"/>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58" name="Google Shape;458;p12"/>
            <p:cNvSpPr/>
            <p:nvPr/>
          </p:nvSpPr>
          <p:spPr>
            <a:xfrm>
              <a:off x="6662684" y="2062138"/>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2"/>
            <p:cNvSpPr txBox="1"/>
            <p:nvPr/>
          </p:nvSpPr>
          <p:spPr>
            <a:xfrm>
              <a:off x="6541386" y="2126172"/>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0" i="0" u="none" strike="noStrike" cap="none" dirty="0">
                  <a:solidFill>
                    <a:schemeClr val="dk1"/>
                  </a:solidFill>
                  <a:latin typeface="Arial"/>
                  <a:ea typeface="Arial"/>
                  <a:cs typeface="Arial"/>
                  <a:sym typeface="Arial"/>
                </a:rPr>
                <a:t>Incidents by geography</a:t>
              </a:r>
              <a:endParaRPr lang="en-US" sz="1400" b="0" i="0" u="none" strike="noStrike" cap="none" dirty="0">
                <a:solidFill>
                  <a:srgbClr val="000000"/>
                </a:solidFill>
                <a:latin typeface="Arial"/>
                <a:ea typeface="Arial"/>
                <a:cs typeface="Arial"/>
                <a:sym typeface="Arial"/>
              </a:endParaRPr>
            </a:p>
          </p:txBody>
        </p:sp>
        <p:sp>
          <p:nvSpPr>
            <p:cNvPr id="460" name="Google Shape;460;p12"/>
            <p:cNvSpPr/>
            <p:nvPr/>
          </p:nvSpPr>
          <p:spPr>
            <a:xfrm>
              <a:off x="9128685" y="622138"/>
              <a:ext cx="1098000" cy="10980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2"/>
            <p:cNvSpPr/>
            <p:nvPr/>
          </p:nvSpPr>
          <p:spPr>
            <a:xfrm>
              <a:off x="8777685" y="2062138"/>
              <a:ext cx="180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2"/>
            <p:cNvSpPr txBox="1"/>
            <p:nvPr/>
          </p:nvSpPr>
          <p:spPr>
            <a:xfrm>
              <a:off x="8777685" y="2062138"/>
              <a:ext cx="180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US" sz="1500" b="0" i="0" u="none" strike="noStrike" cap="none">
                  <a:solidFill>
                    <a:schemeClr val="dk1"/>
                  </a:solidFill>
                  <a:latin typeface="Arial"/>
                  <a:ea typeface="Arial"/>
                  <a:cs typeface="Arial"/>
                  <a:sym typeface="Arial"/>
                </a:rPr>
                <a:t>Comparative study</a:t>
              </a:r>
              <a:endParaRPr lang="en-US" sz="1400" b="0" i="0" u="none" strike="noStrike" cap="none">
                <a:solidFill>
                  <a:srgbClr val="000000"/>
                </a:solidFill>
                <a:latin typeface="Arial"/>
                <a:ea typeface="Arial"/>
                <a:cs typeface="Arial"/>
                <a:sym typeface="Arial"/>
              </a:endParaRPr>
            </a:p>
          </p:txBody>
        </p:sp>
      </p:grpSp>
      <p:pic>
        <p:nvPicPr>
          <p:cNvPr id="463" name="Google Shape;463;p12"/>
          <p:cNvPicPr preferRelativeResize="0"/>
          <p:nvPr/>
        </p:nvPicPr>
        <p:blipFill rotWithShape="1">
          <a:blip r:embed="rId8">
            <a:alphaModFix/>
          </a:blip>
          <a:srcRect/>
          <a:stretch/>
        </p:blipFill>
        <p:spPr>
          <a:xfrm>
            <a:off x="10046443" y="3856071"/>
            <a:ext cx="593943" cy="3843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Dataset</a:t>
            </a:r>
            <a:endParaRPr dirty="0"/>
          </a:p>
        </p:txBody>
      </p:sp>
      <p:sp>
        <p:nvSpPr>
          <p:cNvPr id="470" name="Google Shape;470;p13"/>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5038800" y="1320639"/>
            <a:ext cx="6709100" cy="5407331"/>
            <a:chOff x="0" y="218519"/>
            <a:chExt cx="6709100" cy="5075876"/>
          </a:xfrm>
        </p:grpSpPr>
        <p:sp>
          <p:nvSpPr>
            <p:cNvPr id="474" name="Google Shape;474;p13"/>
            <p:cNvSpPr/>
            <p:nvPr/>
          </p:nvSpPr>
          <p:spPr>
            <a:xfrm>
              <a:off x="0" y="218519"/>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37467" y="255986"/>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2400" b="0" i="0" u="none" strike="noStrike" cap="none" dirty="0">
                  <a:solidFill>
                    <a:schemeClr val="lt1"/>
                  </a:solidFill>
                  <a:latin typeface="Arial"/>
                  <a:ea typeface="Arial"/>
                  <a:cs typeface="Arial"/>
                  <a:sym typeface="Arial"/>
                </a:rPr>
                <a:t>US school shootings data from </a:t>
              </a:r>
              <a:r>
                <a:rPr lang="en-US" sz="2400" dirty="0">
                  <a:solidFill>
                    <a:schemeClr val="lt1"/>
                  </a:solidFill>
                </a:rPr>
                <a:t>K-12 shooting database</a:t>
              </a: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37467" y="1152789"/>
              <a:ext cx="6495900" cy="6195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Arial"/>
                  <a:ea typeface="Arial"/>
                  <a:cs typeface="Arial"/>
                  <a:sym typeface="Arial"/>
                </a:rPr>
                <a:t>A countrywide school shooting incident dataset from 1970- 2022</a:t>
              </a:r>
              <a:endParaRPr sz="1600" b="0" i="0" u="none" strike="noStrike" cap="none" dirty="0">
                <a:solidFill>
                  <a:schemeClr val="dk1"/>
                </a:solidFill>
                <a:latin typeface="Arial"/>
                <a:ea typeface="Arial"/>
                <a:cs typeface="Arial"/>
                <a:sym typeface="Arial"/>
              </a:endParaRPr>
            </a:p>
          </p:txBody>
        </p:sp>
        <p:sp>
          <p:nvSpPr>
            <p:cNvPr id="478" name="Google Shape;478;p13"/>
            <p:cNvSpPr/>
            <p:nvPr/>
          </p:nvSpPr>
          <p:spPr>
            <a:xfrm>
              <a:off x="0" y="1908029"/>
              <a:ext cx="6495900" cy="657000"/>
            </a:xfrm>
            <a:prstGeom prst="roundRect">
              <a:avLst>
                <a:gd name="adj" fmla="val 16667"/>
              </a:avLst>
            </a:prstGeom>
            <a:gradFill>
              <a:gsLst>
                <a:gs pos="0">
                  <a:srgbClr val="EBC45A"/>
                </a:gs>
                <a:gs pos="100000">
                  <a:srgbClr val="B7911E"/>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3"/>
            <p:cNvSpPr txBox="1"/>
            <p:nvPr/>
          </p:nvSpPr>
          <p:spPr>
            <a:xfrm>
              <a:off x="287900" y="1887892"/>
              <a:ext cx="6421200" cy="6195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2400" b="0" i="0" u="none" strike="noStrike" cap="none" dirty="0">
                  <a:solidFill>
                    <a:schemeClr val="lt1"/>
                  </a:solidFill>
                  <a:latin typeface="Arial"/>
                  <a:ea typeface="Arial"/>
                  <a:cs typeface="Arial"/>
                  <a:sym typeface="Arial"/>
                </a:rPr>
                <a:t>Few Details on Dataset</a:t>
              </a:r>
              <a:endParaRPr sz="1100" b="0" i="0" u="none" strike="noStrike" cap="none" dirty="0">
                <a:solidFill>
                  <a:srgbClr val="000000"/>
                </a:solidFill>
                <a:latin typeface="Arial"/>
                <a:ea typeface="Arial"/>
                <a:cs typeface="Arial"/>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5"/>
              <a:ext cx="6495900" cy="2545710"/>
            </a:xfrm>
            <a:prstGeom prst="rect">
              <a:avLst/>
            </a:prstGeom>
            <a:noFill/>
            <a:ln>
              <a:noFill/>
            </a:ln>
          </p:spPr>
          <p:txBody>
            <a:bodyPr spcFirstLastPara="1" wrap="square" lIns="206250" tIns="22850" rIns="128000" bIns="22850" anchor="t" anchorCtr="0">
              <a:noAutofit/>
            </a:bodyPr>
            <a:lstStyle/>
            <a:p>
              <a:pPr marR="0" lvl="1" algn="l" rtl="0">
                <a:lnSpc>
                  <a:spcPct val="90000"/>
                </a:lnSpc>
                <a:spcBef>
                  <a:spcPts val="0"/>
                </a:spcBef>
                <a:spcAft>
                  <a:spcPts val="0"/>
                </a:spcAft>
                <a:buClr>
                  <a:schemeClr val="dk1"/>
                </a:buClr>
                <a:buSzPts val="1800"/>
              </a:pPr>
              <a:r>
                <a:rPr lang="en-US" sz="1600" b="0" i="0" u="none" strike="noStrike" cap="none">
                  <a:solidFill>
                    <a:srgbClr val="000000"/>
                  </a:solidFill>
                  <a:sym typeface="Arial"/>
                </a:rPr>
                <a:t>The dataset consists of school shooting data from </a:t>
              </a:r>
              <a:r>
                <a:rPr lang="en-US" sz="1600"/>
                <a:t>50</a:t>
              </a:r>
              <a:r>
                <a:rPr lang="en-US" sz="1600" b="0" i="0" u="none" strike="noStrike" cap="none">
                  <a:solidFill>
                    <a:srgbClr val="000000"/>
                  </a:solidFill>
                  <a:sym typeface="Arial"/>
                </a:rPr>
                <a:t> states.</a:t>
              </a:r>
            </a:p>
            <a:p>
              <a:pPr marR="0" lvl="1" algn="l" rtl="0">
                <a:lnSpc>
                  <a:spcPct val="90000"/>
                </a:lnSpc>
                <a:spcBef>
                  <a:spcPts val="0"/>
                </a:spcBef>
                <a:spcAft>
                  <a:spcPts val="0"/>
                </a:spcAft>
                <a:buClr>
                  <a:schemeClr val="dk1"/>
                </a:buClr>
                <a:buSzPts val="1800"/>
              </a:pPr>
              <a:endParaRPr lang="en-US" sz="1600" b="0" i="0" u="none" strike="noStrike" cap="none" dirty="0">
                <a:solidFill>
                  <a:srgbClr val="000000"/>
                </a:solidFill>
                <a:latin typeface="Arial" panose="020B0604020202020204" pitchFamily="34" charset="0"/>
                <a:cs typeface="Arial" panose="020B0604020202020204" pitchFamily="34" charset="0"/>
                <a:sym typeface="Arial"/>
              </a:endParaRPr>
            </a:p>
            <a:p>
              <a:pPr marL="171450" marR="0" lvl="1" indent="-171450" algn="l" rtl="0">
                <a:lnSpc>
                  <a:spcPct val="90000"/>
                </a:lnSpc>
                <a:spcBef>
                  <a:spcPts val="0"/>
                </a:spcBef>
                <a:spcAft>
                  <a:spcPts val="0"/>
                </a:spcAft>
                <a:buClr>
                  <a:schemeClr val="dk1"/>
                </a:buClr>
                <a:buSzPts val="1800"/>
                <a:buFont typeface="Arial"/>
                <a:buChar char="•"/>
              </a:pPr>
              <a:r>
                <a:rPr lang="en-US" sz="1600" b="1" i="0" u="none" strike="noStrike" dirty="0">
                  <a:solidFill>
                    <a:srgbClr val="000000"/>
                  </a:solidFill>
                  <a:effectLst/>
                  <a:latin typeface="Arial" panose="020B0604020202020204" pitchFamily="34" charset="0"/>
                  <a:cs typeface="Arial" panose="020B0604020202020204" pitchFamily="34" charset="0"/>
                </a:rPr>
                <a:t>Incident Profile: </a:t>
              </a:r>
              <a:r>
                <a:rPr lang="en-US" sz="1600" dirty="0">
                  <a:latin typeface="Arial" panose="020B0604020202020204" pitchFamily="34" charset="0"/>
                  <a:cs typeface="Arial" panose="020B0604020202020204" pitchFamily="34" charset="0"/>
                </a:rPr>
                <a:t>it consists of </a:t>
              </a:r>
              <a:r>
                <a:rPr lang="en-US" sz="1600" b="0" i="0" u="none" strike="noStrike" dirty="0">
                  <a:solidFill>
                    <a:srgbClr val="000000"/>
                  </a:solidFill>
                  <a:effectLst/>
                  <a:latin typeface="Arial" panose="020B0604020202020204" pitchFamily="34" charset="0"/>
                  <a:cs typeface="Arial" panose="020B0604020202020204" pitchFamily="34" charset="0"/>
                </a:rPr>
                <a:t>Incident ID number details, city, state, location, situation etc.</a:t>
              </a:r>
              <a:endParaRPr lang="en-US" sz="1600" dirty="0">
                <a:latin typeface="Arial" panose="020B0604020202020204" pitchFamily="34" charset="0"/>
                <a:cs typeface="Arial" panose="020B0604020202020204" pitchFamily="34" charset="0"/>
              </a:endParaRPr>
            </a:p>
            <a:p>
              <a:pPr marR="0" lvl="1" algn="l" rtl="0">
                <a:lnSpc>
                  <a:spcPct val="90000"/>
                </a:lnSpc>
                <a:spcBef>
                  <a:spcPts val="0"/>
                </a:spcBef>
                <a:spcAft>
                  <a:spcPts val="0"/>
                </a:spcAft>
                <a:buClr>
                  <a:schemeClr val="dk1"/>
                </a:buClr>
                <a:buSzPts val="1800"/>
              </a:pPr>
              <a:endParaRPr lang="en-US" sz="1600" dirty="0">
                <a:latin typeface="Arial" panose="020B0604020202020204" pitchFamily="34" charset="0"/>
                <a:cs typeface="Arial" panose="020B0604020202020204" pitchFamily="34" charset="0"/>
              </a:endParaRPr>
            </a:p>
            <a:p>
              <a:pPr marL="171450" marR="0" lvl="1" indent="-171450" algn="l" rtl="0">
                <a:lnSpc>
                  <a:spcPct val="90000"/>
                </a:lnSpc>
                <a:spcBef>
                  <a:spcPts val="0"/>
                </a:spcBef>
                <a:spcAft>
                  <a:spcPts val="0"/>
                </a:spcAft>
                <a:buClr>
                  <a:schemeClr val="dk1"/>
                </a:buClr>
                <a:buSzPts val="1800"/>
                <a:buFont typeface="Arial"/>
                <a:buChar char="•"/>
              </a:pPr>
              <a:r>
                <a:rPr lang="en-US" sz="1600" b="1" i="0" u="none" strike="noStrike" dirty="0">
                  <a:solidFill>
                    <a:srgbClr val="000000"/>
                  </a:solidFill>
                  <a:effectLst/>
                  <a:latin typeface="Arial" panose="020B0604020202020204" pitchFamily="34" charset="0"/>
                  <a:cs typeface="Arial" panose="020B0604020202020204" pitchFamily="34" charset="0"/>
                </a:rPr>
                <a:t>Shooter Profile: </a:t>
              </a:r>
              <a:r>
                <a:rPr lang="en-US" sz="1600" dirty="0">
                  <a:latin typeface="Arial" panose="020B0604020202020204" pitchFamily="34" charset="0"/>
                  <a:cs typeface="Arial" panose="020B0604020202020204" pitchFamily="34" charset="0"/>
                </a:rPr>
                <a:t>I</a:t>
              </a:r>
              <a:r>
                <a:rPr lang="en-US" sz="1600" i="0" u="none" strike="noStrike" dirty="0">
                  <a:solidFill>
                    <a:srgbClr val="000000"/>
                  </a:solidFill>
                  <a:effectLst/>
                  <a:latin typeface="Arial" panose="020B0604020202020204" pitchFamily="34" charset="0"/>
                  <a:cs typeface="Arial" panose="020B0604020202020204" pitchFamily="34" charset="0"/>
                </a:rPr>
                <a:t>t consists of information </a:t>
              </a:r>
              <a:r>
                <a:rPr lang="en-US" sz="1600" b="0" i="0" u="none" strike="noStrike" dirty="0">
                  <a:solidFill>
                    <a:srgbClr val="000000"/>
                  </a:solidFill>
                  <a:effectLst/>
                  <a:latin typeface="Arial" panose="020B0604020202020204" pitchFamily="34" charset="0"/>
                  <a:cs typeface="Arial" panose="020B0604020202020204" pitchFamily="34" charset="0"/>
                </a:rPr>
                <a:t>about the shooter like age and race.</a:t>
              </a:r>
            </a:p>
            <a:p>
              <a:pPr marR="0" lvl="1" algn="l" rtl="0">
                <a:lnSpc>
                  <a:spcPct val="90000"/>
                </a:lnSpc>
                <a:spcBef>
                  <a:spcPts val="0"/>
                </a:spcBef>
                <a:spcAft>
                  <a:spcPts val="0"/>
                </a:spcAft>
                <a:buClr>
                  <a:schemeClr val="dk1"/>
                </a:buClr>
                <a:buSzPts val="1800"/>
              </a:pPr>
              <a:endParaRPr lang="en-US" sz="1600" b="0" i="0" u="none" strike="noStrike" dirty="0">
                <a:solidFill>
                  <a:srgbClr val="000000"/>
                </a:solidFill>
                <a:effectLst/>
                <a:latin typeface="Arial" panose="020B0604020202020204" pitchFamily="34" charset="0"/>
                <a:cs typeface="Arial" panose="020B0604020202020204" pitchFamily="34" charset="0"/>
              </a:endParaRPr>
            </a:p>
            <a:p>
              <a:pPr marL="171450" marR="0" lvl="1" indent="-171450" algn="l" rtl="0">
                <a:lnSpc>
                  <a:spcPct val="90000"/>
                </a:lnSpc>
                <a:spcBef>
                  <a:spcPts val="0"/>
                </a:spcBef>
                <a:spcAft>
                  <a:spcPts val="0"/>
                </a:spcAft>
                <a:buClr>
                  <a:schemeClr val="dk1"/>
                </a:buClr>
                <a:buSzPts val="1800"/>
                <a:buFont typeface="Arial"/>
                <a:buChar char="•"/>
              </a:pPr>
              <a:r>
                <a:rPr lang="en-US" sz="1600" b="1" i="0" u="none" strike="noStrike" dirty="0">
                  <a:solidFill>
                    <a:srgbClr val="000000"/>
                  </a:solidFill>
                  <a:effectLst/>
                  <a:latin typeface="Arial" panose="020B0604020202020204" pitchFamily="34" charset="0"/>
                  <a:cs typeface="Arial" panose="020B0604020202020204" pitchFamily="34" charset="0"/>
                </a:rPr>
                <a:t>Victim Profile</a:t>
              </a:r>
              <a:r>
                <a:rPr lang="en-US" sz="1600" i="0" u="none" strike="noStrike" dirty="0">
                  <a:solidFill>
                    <a:srgbClr val="000000"/>
                  </a:solidFill>
                  <a:effectLst/>
                  <a:latin typeface="Arial" panose="020B0604020202020204" pitchFamily="34" charset="0"/>
                  <a:cs typeface="Arial" panose="020B0604020202020204" pitchFamily="34" charset="0"/>
                </a:rPr>
                <a:t>: It consists of information </a:t>
              </a:r>
              <a:r>
                <a:rPr lang="en-US" sz="1600" b="0" i="0" u="none" strike="noStrike" dirty="0">
                  <a:solidFill>
                    <a:srgbClr val="000000"/>
                  </a:solidFill>
                  <a:effectLst/>
                  <a:latin typeface="Arial" panose="020B0604020202020204" pitchFamily="34" charset="0"/>
                  <a:cs typeface="Arial" panose="020B0604020202020204" pitchFamily="34" charset="0"/>
                </a:rPr>
                <a:t>about the victim.</a:t>
              </a:r>
              <a:r>
                <a:rPr lang="en-US" sz="1600" dirty="0">
                  <a:latin typeface="Arial" panose="020B0604020202020204" pitchFamily="34" charset="0"/>
                  <a:cs typeface="Arial" panose="020B0604020202020204" pitchFamily="34" charset="0"/>
                </a:rPr>
                <a:t> </a:t>
              </a:r>
            </a:p>
            <a:p>
              <a:pPr marR="0" lvl="1" algn="l" rtl="0">
                <a:lnSpc>
                  <a:spcPct val="90000"/>
                </a:lnSpc>
                <a:spcBef>
                  <a:spcPts val="0"/>
                </a:spcBef>
                <a:spcAft>
                  <a:spcPts val="0"/>
                </a:spcAft>
                <a:buClr>
                  <a:schemeClr val="dk1"/>
                </a:buClr>
                <a:buSzPts val="1800"/>
              </a:pPr>
              <a:endParaRPr lang="en-US" sz="1600" dirty="0">
                <a:latin typeface="Arial" panose="020B0604020202020204" pitchFamily="34" charset="0"/>
                <a:cs typeface="Arial" panose="020B0604020202020204" pitchFamily="34" charset="0"/>
              </a:endParaRPr>
            </a:p>
            <a:p>
              <a:pPr marL="171450" marR="0" lvl="1" indent="-171450" algn="l" rtl="0">
                <a:lnSpc>
                  <a:spcPct val="90000"/>
                </a:lnSpc>
                <a:spcBef>
                  <a:spcPts val="0"/>
                </a:spcBef>
                <a:spcAft>
                  <a:spcPts val="0"/>
                </a:spcAft>
                <a:buClr>
                  <a:schemeClr val="dk1"/>
                </a:buClr>
                <a:buSzPts val="1800"/>
                <a:buFont typeface="Arial"/>
                <a:buChar char="•"/>
              </a:pPr>
              <a:r>
                <a:rPr lang="en-US" sz="1600" b="1" i="0" u="none" strike="noStrike" cap="none" dirty="0">
                  <a:solidFill>
                    <a:srgbClr val="000000"/>
                  </a:solidFill>
                  <a:latin typeface="Arial" panose="020B0604020202020204" pitchFamily="34" charset="0"/>
                  <a:cs typeface="Arial" panose="020B0604020202020204" pitchFamily="34" charset="0"/>
                  <a:sym typeface="Arial"/>
                </a:rPr>
                <a:t>Weapon Profile: </a:t>
              </a:r>
              <a:r>
                <a:rPr lang="en-US" sz="1600" dirty="0">
                  <a:latin typeface="Arial" panose="020B0604020202020204" pitchFamily="34" charset="0"/>
                  <a:cs typeface="Arial" panose="020B0604020202020204" pitchFamily="34" charset="0"/>
                </a:rPr>
                <a:t>I</a:t>
              </a:r>
              <a:r>
                <a:rPr lang="en-US" sz="1600" i="0" u="none" strike="noStrike" cap="none" dirty="0">
                  <a:solidFill>
                    <a:srgbClr val="000000"/>
                  </a:solidFill>
                  <a:latin typeface="Arial" panose="020B0604020202020204" pitchFamily="34" charset="0"/>
                  <a:cs typeface="Arial" panose="020B0604020202020204" pitchFamily="34" charset="0"/>
                  <a:sym typeface="Arial"/>
                </a:rPr>
                <a:t>t consists of </a:t>
              </a:r>
              <a:r>
                <a:rPr lang="en-US" sz="1600" b="0" i="0" u="none" strike="noStrike" cap="none" dirty="0">
                  <a:solidFill>
                    <a:srgbClr val="000000"/>
                  </a:solidFill>
                  <a:latin typeface="Arial" panose="020B0604020202020204" pitchFamily="34" charset="0"/>
                  <a:cs typeface="Arial" panose="020B0604020202020204" pitchFamily="34" charset="0"/>
                  <a:sym typeface="Arial"/>
                </a:rPr>
                <a:t>details about the weapon used by the shooter during the incident.</a:t>
              </a:r>
              <a:endParaRPr sz="16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77611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15"/>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507" name="Google Shape;507;p15"/>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508" name="Google Shape;508;p15"/>
          <p:cNvSpPr/>
          <p:nvPr/>
        </p:nvSpPr>
        <p:spPr>
          <a:xfrm>
            <a:off x="8609012" y="1676400"/>
            <a:ext cx="2819400" cy="2819400"/>
          </a:xfrm>
          <a:prstGeom prst="ellipse">
            <a:avLst/>
          </a:prstGeom>
          <a:gradFill>
            <a:gsLst>
              <a:gs pos="0">
                <a:srgbClr val="F3F3F3">
                  <a:alpha val="5098"/>
                </a:srgbClr>
              </a:gs>
              <a:gs pos="36000">
                <a:srgbClr val="F3F3F3">
                  <a:alpha val="4313"/>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9" name="Google Shape;509;p15"/>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510" name="Google Shape;510;p15"/>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511" name="Google Shape;511;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5"/>
          <p:cNvSpPr/>
          <p:nvPr/>
        </p:nvSpPr>
        <p:spPr>
          <a:xfrm>
            <a:off x="0" y="0"/>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3" name="Google Shape;513;p15"/>
          <p:cNvSpPr txBox="1">
            <a:spLocks noGrp="1"/>
          </p:cNvSpPr>
          <p:nvPr>
            <p:ph type="title"/>
          </p:nvPr>
        </p:nvSpPr>
        <p:spPr>
          <a:xfrm>
            <a:off x="8191925" y="1325880"/>
            <a:ext cx="3352375" cy="3066507"/>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EBEBEB"/>
              </a:buClr>
              <a:buSzPts val="4600"/>
              <a:buFont typeface="Arial"/>
              <a:buNone/>
            </a:pPr>
            <a:r>
              <a:rPr lang="en-US" sz="4600" b="0" i="0" dirty="0">
                <a:solidFill>
                  <a:srgbClr val="EBEBEB"/>
                </a:solidFill>
                <a:latin typeface="Arial"/>
                <a:ea typeface="Arial"/>
                <a:cs typeface="Arial"/>
                <a:sym typeface="Arial"/>
              </a:rPr>
              <a:t>Exploratory Analysis</a:t>
            </a:r>
            <a:endParaRPr dirty="0"/>
          </a:p>
        </p:txBody>
      </p:sp>
      <p:sp>
        <p:nvSpPr>
          <p:cNvPr id="514" name="Google Shape;514;p15"/>
          <p:cNvSpPr txBox="1">
            <a:spLocks noGrp="1"/>
          </p:cNvSpPr>
          <p:nvPr>
            <p:ph idx="1"/>
          </p:nvPr>
        </p:nvSpPr>
        <p:spPr>
          <a:xfrm>
            <a:off x="8191925" y="4588329"/>
            <a:ext cx="3352375" cy="1621508"/>
          </a:xfrm>
          <a:prstGeom prst="rect">
            <a:avLst/>
          </a:prstGeom>
          <a:noFill/>
          <a:ln>
            <a:noFill/>
          </a:ln>
        </p:spPr>
        <p:txBody>
          <a:bodyPr spcFirstLastPara="1" wrap="square" lIns="91425" tIns="45700" rIns="91425" bIns="45700" anchor="t" anchorCtr="0">
            <a:normAutofit/>
          </a:bodyPr>
          <a:lstStyle/>
          <a:p>
            <a:pPr marL="0" indent="0">
              <a:spcBef>
                <a:spcPts val="0"/>
              </a:spcBef>
              <a:buSzPts val="1440"/>
              <a:buNone/>
            </a:pPr>
            <a:r>
              <a:rPr lang="en-US" sz="2000" dirty="0">
                <a:solidFill>
                  <a:schemeClr val="bg1"/>
                </a:solidFill>
                <a:latin typeface="Arial"/>
                <a:cs typeface="Arial"/>
              </a:rPr>
              <a:t>Bar chart to understand the count of incidents for all 50 states in the united states</a:t>
            </a:r>
            <a:endParaRPr lang="en-US" sz="2000">
              <a:solidFill>
                <a:schemeClr val="bg1"/>
              </a:solidFill>
              <a:latin typeface="Arial"/>
              <a:cs typeface="Arial"/>
            </a:endParaRPr>
          </a:p>
        </p:txBody>
      </p:sp>
      <p:sp>
        <p:nvSpPr>
          <p:cNvPr id="515" name="Google Shape;515;p15"/>
          <p:cNvSpPr/>
          <p:nvPr/>
        </p:nvSpPr>
        <p:spPr>
          <a:xfrm flipH="1">
            <a:off x="7463681"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6" name="Google Shape;516;p15"/>
          <p:cNvSpPr/>
          <p:nvPr/>
        </p:nvSpPr>
        <p:spPr>
          <a:xfrm>
            <a:off x="7444" y="-2"/>
            <a:ext cx="8180927" cy="6858000"/>
          </a:xfrm>
          <a:custGeom>
            <a:avLst/>
            <a:gdLst/>
            <a:ahLst/>
            <a:cxnLst/>
            <a:rect l="l" t="t" r="r" b="b"/>
            <a:pathLst>
              <a:path w="7809954" h="6858000" extrusionOk="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a:solidFill>
                <a:schemeClr val="lt1"/>
              </a:solidFill>
              <a:latin typeface="Arial"/>
              <a:ea typeface="Arial"/>
              <a:cs typeface="Arial"/>
              <a:sym typeface="Arial"/>
            </a:endParaRPr>
          </a:p>
        </p:txBody>
      </p:sp>
      <p:sp>
        <p:nvSpPr>
          <p:cNvPr id="517" name="Google Shape;517;p1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583F5E0D-2974-0660-5BC9-C4C16EB4BA01}"/>
              </a:ext>
            </a:extLst>
          </p:cNvPr>
          <p:cNvPicPr>
            <a:picLocks noChangeAspect="1"/>
          </p:cNvPicPr>
          <p:nvPr/>
        </p:nvPicPr>
        <p:blipFill>
          <a:blip r:embed="rId8"/>
          <a:stretch>
            <a:fillRect/>
          </a:stretch>
        </p:blipFill>
        <p:spPr>
          <a:xfrm>
            <a:off x="274658" y="281354"/>
            <a:ext cx="6473290" cy="39520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7"/>
          <p:cNvSpPr/>
          <p:nvPr/>
        </p:nvSpPr>
        <p:spPr>
          <a:xfrm>
            <a:off x="0" y="1973963"/>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5" name="Google Shape;535;p17"/>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7" name="Google Shape;537;p17"/>
          <p:cNvSpPr/>
          <p:nvPr/>
        </p:nvSpPr>
        <p:spPr>
          <a:xfrm>
            <a:off x="0"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39" name="Google Shape;539;p17"/>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dirty="0"/>
              <a:t> Injuries count</a:t>
            </a:r>
            <a:endParaRPr dirty="0"/>
          </a:p>
        </p:txBody>
      </p:sp>
      <p:sp>
        <p:nvSpPr>
          <p:cNvPr id="538" name="Google Shape;538;p17"/>
          <p:cNvSpPr txBox="1">
            <a:spLocks noGrp="1"/>
          </p:cNvSpPr>
          <p:nvPr>
            <p:ph idx="1"/>
          </p:nvPr>
        </p:nvSpPr>
        <p:spPr>
          <a:xfrm>
            <a:off x="586065" y="2687105"/>
            <a:ext cx="5116800" cy="3245856"/>
          </a:xfrm>
          <a:prstGeom prst="rect">
            <a:avLst/>
          </a:prstGeom>
          <a:noFill/>
          <a:ln>
            <a:noFill/>
          </a:ln>
        </p:spPr>
        <p:txBody>
          <a:bodyPr spcFirstLastPara="1" wrap="square" lIns="91425" tIns="45700" rIns="91425" bIns="45700" anchor="t" anchorCtr="0">
            <a:normAutofit/>
          </a:bodyPr>
          <a:lstStyle/>
          <a:p>
            <a:pPr lvl="0" algn="l" rtl="0">
              <a:spcBef>
                <a:spcPts val="0"/>
              </a:spcBef>
              <a:spcAft>
                <a:spcPts val="0"/>
              </a:spcAft>
              <a:buClr>
                <a:schemeClr val="dk1"/>
              </a:buClr>
              <a:buSzPts val="1600"/>
              <a:buFont typeface="Wingdings" panose="05000000000000000000" pitchFamily="2" charset="2"/>
              <a:buChar char="Ø"/>
            </a:pPr>
            <a:endParaRPr lang="en-US" dirty="0">
              <a:solidFill>
                <a:schemeClr val="dk1"/>
              </a:solidFill>
            </a:endParaRPr>
          </a:p>
          <a:p>
            <a:pPr>
              <a:spcBef>
                <a:spcPts val="0"/>
              </a:spcBef>
              <a:buClr>
                <a:schemeClr val="dk1"/>
              </a:buClr>
              <a:buSzPts val="1600"/>
              <a:buFont typeface="Wingdings" panose="05000000000000000000" pitchFamily="2" charset="2"/>
              <a:buChar char="Ø"/>
            </a:pPr>
            <a:r>
              <a:rPr lang="en-US" dirty="0">
                <a:solidFill>
                  <a:schemeClr val="dk1"/>
                </a:solidFill>
                <a:latin typeface="Arial" panose="020B0604020202020204" pitchFamily="34" charset="0"/>
                <a:cs typeface="Arial" panose="020B0604020202020204" pitchFamily="34" charset="0"/>
              </a:rPr>
              <a:t>Visualization represents the count of injuries for school shootings from 1970 -2022 in the United States.</a:t>
            </a:r>
          </a:p>
          <a:p>
            <a:pPr marL="0" lvl="0" indent="0" algn="l" rtl="0">
              <a:spcBef>
                <a:spcPts val="0"/>
              </a:spcBef>
              <a:spcAft>
                <a:spcPts val="0"/>
              </a:spcAft>
              <a:buClr>
                <a:schemeClr val="dk1"/>
              </a:buClr>
              <a:buSzPts val="1600"/>
              <a:buNone/>
            </a:pPr>
            <a:endParaRPr lang="en-US"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600"/>
              <a:buNone/>
            </a:pPr>
            <a:endParaRPr lang="en-US" dirty="0">
              <a:solidFill>
                <a:schemeClr val="dk1"/>
              </a:solidFill>
              <a:latin typeface="Arial" panose="020B0604020202020204" pitchFamily="34" charset="0"/>
              <a:cs typeface="Arial" panose="020B0604020202020204" pitchFamily="34" charset="0"/>
            </a:endParaRPr>
          </a:p>
          <a:p>
            <a:pPr>
              <a:spcBef>
                <a:spcPts val="0"/>
              </a:spcBef>
              <a:buClr>
                <a:schemeClr val="dk1"/>
              </a:buClr>
              <a:buSzPts val="1600"/>
              <a:buFont typeface="Wingdings" panose="05000000000000000000" pitchFamily="2" charset="2"/>
              <a:buChar char="Ø"/>
            </a:pPr>
            <a:r>
              <a:rPr lang="en-US" dirty="0">
                <a:solidFill>
                  <a:schemeClr val="dk1"/>
                </a:solidFill>
                <a:latin typeface="Arial"/>
                <a:cs typeface="Arial"/>
              </a:rPr>
              <a:t>As per this graph, it is evident that there are more victims with wounded during the school shootings.</a:t>
            </a:r>
          </a:p>
          <a:p>
            <a:pPr marL="0" indent="0">
              <a:spcBef>
                <a:spcPts val="0"/>
              </a:spcBef>
              <a:buClr>
                <a:schemeClr val="dk1"/>
              </a:buClr>
              <a:buSzPts val="1600"/>
              <a:buNone/>
            </a:pPr>
            <a:endParaRPr lang="en-US" dirty="0">
              <a:solidFill>
                <a:schemeClr val="dk1"/>
              </a:solidFill>
            </a:endParaRPr>
          </a:p>
          <a:p>
            <a:pPr>
              <a:spcBef>
                <a:spcPts val="0"/>
              </a:spcBef>
              <a:buClr>
                <a:schemeClr val="dk1"/>
              </a:buClr>
              <a:buSzPts val="1600"/>
              <a:buFont typeface="Wingdings" panose="05000000000000000000" pitchFamily="2" charset="2"/>
              <a:buChar char="Ø"/>
            </a:pPr>
            <a:endParaRPr lang="en-US" dirty="0">
              <a:solidFill>
                <a:schemeClr val="dk1"/>
              </a:solidFill>
            </a:endParaRPr>
          </a:p>
          <a:p>
            <a:pPr>
              <a:spcBef>
                <a:spcPts val="0"/>
              </a:spcBef>
              <a:buClr>
                <a:schemeClr val="dk1"/>
              </a:buClr>
              <a:buSzPts val="1600"/>
              <a:buFont typeface="Wingdings" panose="05000000000000000000" pitchFamily="2" charset="2"/>
              <a:buChar char="Ø"/>
            </a:pPr>
            <a:endParaRPr lang="en-US" dirty="0">
              <a:solidFill>
                <a:schemeClr val="dk1"/>
              </a:solidFill>
            </a:endParaRPr>
          </a:p>
          <a:p>
            <a:pPr marL="0" lvl="0" indent="0" algn="l" rtl="0">
              <a:spcBef>
                <a:spcPts val="0"/>
              </a:spcBef>
              <a:spcAft>
                <a:spcPts val="0"/>
              </a:spcAft>
              <a:buClr>
                <a:schemeClr val="dk1"/>
              </a:buClr>
              <a:buSzPts val="1600"/>
              <a:buNone/>
            </a:pPr>
            <a:endParaRPr lang="en-US" dirty="0">
              <a:solidFill>
                <a:schemeClr val="dk1"/>
              </a:solidFill>
            </a:endParaRPr>
          </a:p>
          <a:p>
            <a:pPr marL="0" lvl="0" indent="0" algn="l" rtl="0">
              <a:spcBef>
                <a:spcPts val="0"/>
              </a:spcBef>
              <a:spcAft>
                <a:spcPts val="0"/>
              </a:spcAft>
              <a:buClr>
                <a:schemeClr val="dk1"/>
              </a:buClr>
              <a:buSzPts val="1600"/>
              <a:buNone/>
            </a:pPr>
            <a:endParaRPr dirty="0">
              <a:solidFill>
                <a:schemeClr val="dk1"/>
              </a:solidFill>
            </a:endParaRPr>
          </a:p>
        </p:txBody>
      </p:sp>
      <p:pic>
        <p:nvPicPr>
          <p:cNvPr id="5" name="Picture 4">
            <a:extLst>
              <a:ext uri="{FF2B5EF4-FFF2-40B4-BE49-F238E27FC236}">
                <a16:creationId xmlns:a16="http://schemas.microsoft.com/office/drawing/2014/main" id="{49900D39-F9FC-3A12-30EF-1DC3E3AD4697}"/>
              </a:ext>
            </a:extLst>
          </p:cNvPr>
          <p:cNvPicPr>
            <a:picLocks noChangeAspect="1"/>
          </p:cNvPicPr>
          <p:nvPr/>
        </p:nvPicPr>
        <p:blipFill>
          <a:blip r:embed="rId4"/>
          <a:stretch>
            <a:fillRect/>
          </a:stretch>
        </p:blipFill>
        <p:spPr>
          <a:xfrm>
            <a:off x="6640188" y="2490891"/>
            <a:ext cx="4171950" cy="3114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7" name="Google Shape;557;p43"/>
          <p:cNvSpPr txBox="1">
            <a:spLocks noGrp="1"/>
          </p:cNvSpPr>
          <p:nvPr>
            <p:ph type="title"/>
          </p:nvPr>
        </p:nvSpPr>
        <p:spPr>
          <a:xfrm>
            <a:off x="643854" y="1447800"/>
            <a:ext cx="3304255"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3200"/>
              <a:buFont typeface="Arial"/>
              <a:buNone/>
            </a:pPr>
            <a:r>
              <a:rPr lang="en-US"/>
              <a:t>Results and Insights</a:t>
            </a:r>
            <a:endParaRPr/>
          </a:p>
        </p:txBody>
      </p:sp>
      <p:sp>
        <p:nvSpPr>
          <p:cNvPr id="558" name="Google Shape;558;p43"/>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59" name="Google Shape;559;p4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0" name="Google Shape;560;p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1" name="Google Shape;561;p43"/>
          <p:cNvGrpSpPr/>
          <p:nvPr/>
        </p:nvGrpSpPr>
        <p:grpSpPr>
          <a:xfrm>
            <a:off x="5048250" y="2212154"/>
            <a:ext cx="6709250" cy="3752306"/>
            <a:chOff x="0" y="764354"/>
            <a:chExt cx="6709250" cy="3752306"/>
          </a:xfrm>
        </p:grpSpPr>
        <p:sp>
          <p:nvSpPr>
            <p:cNvPr id="562" name="Google Shape;562;p43"/>
            <p:cNvSpPr/>
            <p:nvPr/>
          </p:nvSpPr>
          <p:spPr>
            <a:xfrm>
              <a:off x="0" y="764354"/>
              <a:ext cx="6496050" cy="480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3"/>
            <p:cNvSpPr txBox="1"/>
            <p:nvPr/>
          </p:nvSpPr>
          <p:spPr>
            <a:xfrm>
              <a:off x="213200" y="798965"/>
              <a:ext cx="6496050" cy="480240"/>
            </a:xfrm>
            <a:prstGeom prst="rect">
              <a:avLst/>
            </a:prstGeom>
            <a:noFill/>
            <a:ln>
              <a:noFill/>
            </a:ln>
          </p:spPr>
          <p:txBody>
            <a:bodyPr spcFirstLastPara="1" wrap="square" lIns="206250" tIns="35550" rIns="199125" bIns="35550" anchor="t" anchorCtr="0">
              <a:noAutofit/>
            </a:bodyPr>
            <a:lstStyle/>
            <a:p>
              <a:pPr marL="0" marR="0" lvl="1" indent="0" algn="l" rtl="0">
                <a:lnSpc>
                  <a:spcPct val="9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4" name="Google Shape;564;p43"/>
            <p:cNvSpPr/>
            <p:nvPr/>
          </p:nvSpPr>
          <p:spPr>
            <a:xfrm>
              <a:off x="0" y="1923912"/>
              <a:ext cx="6496050" cy="7203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3"/>
            <p:cNvSpPr/>
            <p:nvPr/>
          </p:nvSpPr>
          <p:spPr>
            <a:xfrm>
              <a:off x="0" y="3796301"/>
              <a:ext cx="6496050" cy="72035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6" name="Google Shape;566;p43"/>
          <p:cNvSpPr txBox="1"/>
          <p:nvPr/>
        </p:nvSpPr>
        <p:spPr>
          <a:xfrm>
            <a:off x="4835049" y="2574808"/>
            <a:ext cx="6426828" cy="1863676"/>
          </a:xfrm>
          <a:prstGeom prst="rect">
            <a:avLst/>
          </a:prstGeom>
          <a:noFill/>
          <a:ln>
            <a:noFill/>
          </a:ln>
        </p:spPr>
        <p:txBody>
          <a:bodyPr spcFirstLastPara="1" wrap="square" lIns="106675" tIns="106675" rIns="106675" bIns="106675" anchor="ctr" anchorCtr="0">
            <a:noAutofit/>
          </a:bodyPr>
          <a:lstStyle/>
          <a:p>
            <a:pPr marL="457200" marR="0" lvl="0" indent="-482600" algn="l" rtl="0">
              <a:lnSpc>
                <a:spcPct val="90000"/>
              </a:lnSpc>
              <a:spcBef>
                <a:spcPts val="0"/>
              </a:spcBef>
              <a:spcAft>
                <a:spcPts val="0"/>
              </a:spcAft>
              <a:buClr>
                <a:srgbClr val="000000"/>
              </a:buClr>
              <a:buSzPts val="4000"/>
              <a:buFont typeface="Arial"/>
              <a:buChar char="●"/>
            </a:pPr>
            <a:r>
              <a:rPr lang="en-US" sz="3200" dirty="0"/>
              <a:t>Incident</a:t>
            </a:r>
            <a:r>
              <a:rPr lang="en-US" sz="3200" b="0" i="0" u="none" strike="noStrike" cap="none" dirty="0">
                <a:solidFill>
                  <a:srgbClr val="000000"/>
                </a:solidFill>
                <a:latin typeface="Arial"/>
                <a:ea typeface="Arial"/>
                <a:cs typeface="Arial"/>
                <a:sym typeface="Arial"/>
              </a:rPr>
              <a:t> </a:t>
            </a:r>
            <a:endParaRPr sz="3200" dirty="0"/>
          </a:p>
          <a:p>
            <a:pPr marL="457200" marR="0" lvl="0" indent="-482600" algn="l" rtl="0">
              <a:lnSpc>
                <a:spcPct val="90000"/>
              </a:lnSpc>
              <a:spcBef>
                <a:spcPts val="0"/>
              </a:spcBef>
              <a:spcAft>
                <a:spcPts val="0"/>
              </a:spcAft>
              <a:buClr>
                <a:srgbClr val="000000"/>
              </a:buClr>
              <a:buSzPts val="4000"/>
              <a:buFont typeface="Arial"/>
              <a:buChar char="●"/>
            </a:pPr>
            <a:r>
              <a:rPr lang="en-US" sz="3200" dirty="0"/>
              <a:t>Shooter</a:t>
            </a:r>
            <a:endParaRPr sz="3200" dirty="0"/>
          </a:p>
          <a:p>
            <a:pPr marL="457200" indent="-482600">
              <a:lnSpc>
                <a:spcPct val="90000"/>
              </a:lnSpc>
              <a:buSzPts val="4000"/>
              <a:buFont typeface="Arial"/>
              <a:buChar char="●"/>
            </a:pPr>
            <a:r>
              <a:rPr lang="en-US" sz="3200" dirty="0"/>
              <a:t>Victim</a:t>
            </a:r>
          </a:p>
          <a:p>
            <a:pPr marL="457200" indent="-482600">
              <a:lnSpc>
                <a:spcPct val="90000"/>
              </a:lnSpc>
              <a:buSzPts val="4000"/>
              <a:buFont typeface="Arial"/>
              <a:buChar char="●"/>
            </a:pPr>
            <a:r>
              <a:rPr lang="en-US" sz="3200" dirty="0"/>
              <a:t>Weapon</a:t>
            </a:r>
          </a:p>
          <a:p>
            <a:pPr marL="457200" indent="-482600">
              <a:lnSpc>
                <a:spcPct val="90000"/>
              </a:lnSpc>
              <a:buSzPts val="4000"/>
              <a:buFont typeface="Arial"/>
              <a:buChar char="●"/>
            </a:pPr>
            <a:r>
              <a:rPr lang="en-US" sz="3200" dirty="0"/>
              <a:t>Is School shooting seasonal?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Incidents</a:t>
            </a:r>
            <a:endParaRPr dirty="0"/>
          </a:p>
        </p:txBody>
      </p:sp>
      <p:sp>
        <p:nvSpPr>
          <p:cNvPr id="470" name="Google Shape;470;p13"/>
          <p:cNvSpPr/>
          <p:nvPr/>
        </p:nvSpPr>
        <p:spPr>
          <a:xfrm>
            <a:off x="4090288" y="148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541000" y="-46097"/>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5045016" y="1182985"/>
            <a:ext cx="6783884" cy="4709815"/>
            <a:chOff x="-74784" y="208570"/>
            <a:chExt cx="6783884" cy="4421116"/>
          </a:xfrm>
        </p:grpSpPr>
        <p:sp>
          <p:nvSpPr>
            <p:cNvPr id="474" name="Google Shape;474;p13"/>
            <p:cNvSpPr/>
            <p:nvPr/>
          </p:nvSpPr>
          <p:spPr>
            <a:xfrm>
              <a:off x="-74784" y="208570"/>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37317" y="297968"/>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17500" y="317001"/>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State Wise : </a:t>
              </a:r>
              <a:r>
                <a:rPr lang="en-US" sz="1100" dirty="0">
                  <a:latin typeface="Calibri" panose="020F0502020204030204" pitchFamily="34" charset="0"/>
                  <a:cs typeface="Calibri" panose="020F0502020204030204" pitchFamily="34" charset="0"/>
                </a:rPr>
                <a:t>The top 10 states for school shootings are California, Texas, Florida, Illinois, Michigan, Ohio, New York, Georgia and North Carolina. It seems the most populous states like California and Texas have had the largest number of shootings that resulted in deaths or injuries </a:t>
              </a:r>
              <a:endParaRPr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78" name="Google Shape;478;p13"/>
            <p:cNvSpPr/>
            <p:nvPr/>
          </p:nvSpPr>
          <p:spPr>
            <a:xfrm>
              <a:off x="0" y="1908029"/>
              <a:ext cx="6495900" cy="657000"/>
            </a:xfrm>
            <a:prstGeom prst="roundRect">
              <a:avLst>
                <a:gd name="adj" fmla="val 16667"/>
              </a:avLst>
            </a:prstGeom>
            <a:gradFill>
              <a:gsLst>
                <a:gs pos="0">
                  <a:srgbClr val="EBC45A"/>
                </a:gs>
                <a:gs pos="100000">
                  <a:srgbClr val="B7911E"/>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3"/>
            <p:cNvSpPr txBox="1"/>
            <p:nvPr/>
          </p:nvSpPr>
          <p:spPr>
            <a:xfrm>
              <a:off x="287900" y="1887892"/>
              <a:ext cx="6421200" cy="619500"/>
            </a:xfrm>
            <a:prstGeom prst="rect">
              <a:avLst/>
            </a:prstGeom>
            <a:noFill/>
            <a:ln>
              <a:noFill/>
            </a:ln>
          </p:spPr>
          <p:txBody>
            <a:bodyPr spcFirstLastPara="1" wrap="square" lIns="121900" tIns="121900" rIns="121900" bIns="121900" anchor="ctr" anchorCtr="0">
              <a:noAutofit/>
            </a:bodyPr>
            <a:lstStyle/>
            <a:p>
              <a:pPr lvl="0">
                <a:lnSpc>
                  <a:spcPct val="90000"/>
                </a:lnSpc>
                <a:buClr>
                  <a:schemeClr val="lt1"/>
                </a:buClr>
                <a:buSzPts val="3200"/>
              </a:pPr>
              <a:r>
                <a:rPr lang="en-US" sz="1100" b="1" dirty="0">
                  <a:latin typeface="Calibri" panose="020F0502020204030204" pitchFamily="34" charset="0"/>
                  <a:cs typeface="Calibri" panose="020F0502020204030204" pitchFamily="34" charset="0"/>
                </a:rPr>
                <a:t>School Level Wise </a:t>
              </a:r>
              <a:r>
                <a:rPr lang="en-US" sz="1100" dirty="0">
                  <a:latin typeface="Calibri" panose="020F0502020204030204" pitchFamily="34" charset="0"/>
                  <a:cs typeface="Calibri" panose="020F0502020204030204" pitchFamily="34" charset="0"/>
                </a:rPr>
                <a:t>: Highest school shootings hit for high school level following the elementary school, Middle, K-12, Other, K-8,Junior high school levels. </a:t>
              </a:r>
              <a:endParaRPr sz="11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82" name="Google Shape;482;p13"/>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5" name="Terminator 4">
            <a:extLst>
              <a:ext uri="{FF2B5EF4-FFF2-40B4-BE49-F238E27FC236}">
                <a16:creationId xmlns:a16="http://schemas.microsoft.com/office/drawing/2014/main" id="{FE84B667-1E78-15B5-D61D-5E7B2D9B1D9F}"/>
              </a:ext>
            </a:extLst>
          </p:cNvPr>
          <p:cNvSpPr/>
          <p:nvPr/>
        </p:nvSpPr>
        <p:spPr>
          <a:xfrm>
            <a:off x="5082483" y="2083544"/>
            <a:ext cx="6487873" cy="700620"/>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cs typeface="Calibri" panose="020F0502020204030204" pitchFamily="34" charset="0"/>
              </a:rPr>
              <a:t>City wise </a:t>
            </a:r>
            <a:r>
              <a:rPr lang="en-US" sz="1200" dirty="0">
                <a:latin typeface="Calibri" panose="020F0502020204030204" pitchFamily="34" charset="0"/>
                <a:cs typeface="Calibri" panose="020F0502020204030204" pitchFamily="34" charset="0"/>
              </a:rPr>
              <a:t>:Chicago and Los Angeles ranked highest in the school shooting .</a:t>
            </a:r>
          </a:p>
        </p:txBody>
      </p:sp>
      <p:pic>
        <p:nvPicPr>
          <p:cNvPr id="9" name="Picture 8" descr="Chart, histogram&#10;&#10;Description automatically generated">
            <a:extLst>
              <a:ext uri="{FF2B5EF4-FFF2-40B4-BE49-F238E27FC236}">
                <a16:creationId xmlns:a16="http://schemas.microsoft.com/office/drawing/2014/main" id="{9C9A6B88-7A42-C5C2-6D26-A4A177517162}"/>
              </a:ext>
            </a:extLst>
          </p:cNvPr>
          <p:cNvPicPr>
            <a:picLocks noChangeAspect="1"/>
          </p:cNvPicPr>
          <p:nvPr/>
        </p:nvPicPr>
        <p:blipFill>
          <a:blip r:embed="rId5"/>
          <a:stretch>
            <a:fillRect/>
          </a:stretch>
        </p:blipFill>
        <p:spPr>
          <a:xfrm>
            <a:off x="5676555" y="3842107"/>
            <a:ext cx="5687071" cy="2761780"/>
          </a:xfrm>
          <a:prstGeom prst="rect">
            <a:avLst/>
          </a:prstGeom>
        </p:spPr>
      </p:pic>
    </p:spTree>
    <p:extLst>
      <p:ext uri="{BB962C8B-B14F-4D97-AF65-F5344CB8AC3E}">
        <p14:creationId xmlns:p14="http://schemas.microsoft.com/office/powerpoint/2010/main" val="366145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Incidents</a:t>
            </a:r>
            <a:endParaRPr dirty="0"/>
          </a:p>
        </p:txBody>
      </p:sp>
      <p:sp>
        <p:nvSpPr>
          <p:cNvPr id="470" name="Google Shape;470;p13"/>
          <p:cNvSpPr/>
          <p:nvPr/>
        </p:nvSpPr>
        <p:spPr>
          <a:xfrm>
            <a:off x="4161310" y="16378"/>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5101766" y="1175757"/>
            <a:ext cx="6727134" cy="4659302"/>
            <a:chOff x="-18034" y="255986"/>
            <a:chExt cx="6727134" cy="4373700"/>
          </a:xfrm>
        </p:grpSpPr>
        <p:sp>
          <p:nvSpPr>
            <p:cNvPr id="474" name="Google Shape;474;p13"/>
            <p:cNvSpPr/>
            <p:nvPr/>
          </p:nvSpPr>
          <p:spPr>
            <a:xfrm>
              <a:off x="-18034" y="408924"/>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37467" y="255986"/>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17500" y="519217"/>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1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Location wise </a:t>
              </a:r>
              <a:r>
                <a:rPr lang="en-US"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The most common location for a school shooting is in a parking lot followed by a classroom.</a:t>
              </a:r>
              <a:endParaRPr lang="en-US" sz="1100" b="1" dirty="0">
                <a:latin typeface="Calibri" panose="020F0502020204030204" pitchFamily="34" charset="0"/>
                <a:cs typeface="Calibri" panose="020F0502020204030204" pitchFamily="34" charset="0"/>
              </a:endParaRPr>
            </a:p>
            <a:p>
              <a:pPr lvl="1"/>
              <a:r>
                <a:rPr lang="en-US" sz="1100" dirty="0">
                  <a:latin typeface="Calibri" panose="020F0502020204030204" pitchFamily="34" charset="0"/>
                  <a:cs typeface="Calibri" panose="020F0502020204030204" pitchFamily="34" charset="0"/>
                </a:rPr>
                <a:t>They are 1086 incidents occurred outside on school property and 672 occurred solely inside a school building </a:t>
              </a:r>
              <a:endParaRPr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79" name="Google Shape;479;p13"/>
            <p:cNvSpPr txBox="1"/>
            <p:nvPr/>
          </p:nvSpPr>
          <p:spPr>
            <a:xfrm>
              <a:off x="287900" y="1887892"/>
              <a:ext cx="6421200" cy="6195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82" name="Google Shape;482;p13"/>
          <p:cNvPicPr preferRelativeResize="0"/>
          <p:nvPr/>
        </p:nvPicPr>
        <p:blipFill rotWithShape="1">
          <a:blip r:embed="rId4">
            <a:alphaModFix/>
          </a:blip>
          <a:srcRect/>
          <a:stretch/>
        </p:blipFill>
        <p:spPr>
          <a:xfrm>
            <a:off x="11226800" y="5892800"/>
            <a:ext cx="812800" cy="812800"/>
          </a:xfrm>
          <a:prstGeom prst="rect">
            <a:avLst/>
          </a:prstGeom>
          <a:noFill/>
          <a:ln>
            <a:noFill/>
          </a:ln>
        </p:spPr>
      </p:pic>
      <p:pic>
        <p:nvPicPr>
          <p:cNvPr id="3" name="Picture 2">
            <a:extLst>
              <a:ext uri="{FF2B5EF4-FFF2-40B4-BE49-F238E27FC236}">
                <a16:creationId xmlns:a16="http://schemas.microsoft.com/office/drawing/2014/main" id="{93EA472F-25B3-DE75-FBD5-F4404C82DF77}"/>
              </a:ext>
            </a:extLst>
          </p:cNvPr>
          <p:cNvPicPr>
            <a:picLocks noChangeAspect="1"/>
          </p:cNvPicPr>
          <p:nvPr/>
        </p:nvPicPr>
        <p:blipFill>
          <a:blip r:embed="rId5"/>
          <a:stretch>
            <a:fillRect/>
          </a:stretch>
        </p:blipFill>
        <p:spPr>
          <a:xfrm>
            <a:off x="4789485" y="2347078"/>
            <a:ext cx="7250115" cy="3985286"/>
          </a:xfrm>
          <a:prstGeom prst="rect">
            <a:avLst/>
          </a:prstGeom>
        </p:spPr>
      </p:pic>
    </p:spTree>
    <p:extLst>
      <p:ext uri="{BB962C8B-B14F-4D97-AF65-F5344CB8AC3E}">
        <p14:creationId xmlns:p14="http://schemas.microsoft.com/office/powerpoint/2010/main" val="118444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Incidents</a:t>
            </a:r>
            <a:endParaRPr dirty="0"/>
          </a:p>
        </p:txBody>
      </p:sp>
      <p:sp>
        <p:nvSpPr>
          <p:cNvPr id="470" name="Google Shape;470;p13"/>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5074109" y="1581166"/>
            <a:ext cx="6541741" cy="4253893"/>
            <a:chOff x="-45691" y="636545"/>
            <a:chExt cx="6541741" cy="3993141"/>
          </a:xfrm>
        </p:grpSpPr>
        <p:sp>
          <p:nvSpPr>
            <p:cNvPr id="474" name="Google Shape;474;p13"/>
            <p:cNvSpPr/>
            <p:nvPr/>
          </p:nvSpPr>
          <p:spPr>
            <a:xfrm>
              <a:off x="-45437" y="666053"/>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19433" y="636545"/>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45691" y="774025"/>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200" b="1" dirty="0">
                  <a:ln w="0"/>
                  <a:solidFill>
                    <a:schemeClr val="tx1"/>
                  </a:solidFill>
                  <a:effectLst>
                    <a:outerShdw blurRad="38100" dist="19050" dir="2700000" algn="tl" rotWithShape="0">
                      <a:schemeClr val="dk1">
                        <a:alpha val="40000"/>
                      </a:schemeClr>
                    </a:outerShdw>
                  </a:effectLst>
                  <a:cs typeface="Calibri"/>
                </a:rPr>
                <a:t>Factors leading to shooting </a:t>
              </a:r>
              <a:r>
                <a:rPr lang="en-US" sz="1200" dirty="0">
                  <a:ln w="0"/>
                  <a:solidFill>
                    <a:schemeClr val="tx1"/>
                  </a:solidFill>
                  <a:effectLst>
                    <a:outerShdw blurRad="38100" dist="19050" dir="2700000" algn="tl" rotWithShape="0">
                      <a:schemeClr val="dk1">
                        <a:alpha val="40000"/>
                      </a:schemeClr>
                    </a:outerShdw>
                  </a:effectLst>
                  <a:cs typeface="Calibri"/>
                </a:rPr>
                <a:t>: </a:t>
              </a:r>
              <a:r>
                <a:rPr lang="en-US" sz="1100" dirty="0">
                  <a:cs typeface="Calibri"/>
                </a:rPr>
                <a:t>There are a total of 720 incidents that were the result of an escalation of dispute which is reported as the highest number of incidents reported followed by Accidental (203) incidents reported. Most shooting resulted from disputes or grievances, for example, between students or staff, or between gangs </a:t>
              </a:r>
              <a:endParaRPr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3" name="Picture 2" descr="Chart&#10;&#10;Description automatically generated">
            <a:extLst>
              <a:ext uri="{FF2B5EF4-FFF2-40B4-BE49-F238E27FC236}">
                <a16:creationId xmlns:a16="http://schemas.microsoft.com/office/drawing/2014/main" id="{49A056E8-7F1C-BACE-15A3-8DB928513E27}"/>
              </a:ext>
            </a:extLst>
          </p:cNvPr>
          <p:cNvPicPr>
            <a:picLocks noChangeAspect="1"/>
          </p:cNvPicPr>
          <p:nvPr/>
        </p:nvPicPr>
        <p:blipFill>
          <a:blip r:embed="rId4"/>
          <a:stretch>
            <a:fillRect/>
          </a:stretch>
        </p:blipFill>
        <p:spPr>
          <a:xfrm>
            <a:off x="5082483" y="2644338"/>
            <a:ext cx="6531025" cy="3485529"/>
          </a:xfrm>
          <a:prstGeom prst="rect">
            <a:avLst/>
          </a:prstGeom>
        </p:spPr>
      </p:pic>
    </p:spTree>
    <p:extLst>
      <p:ext uri="{BB962C8B-B14F-4D97-AF65-F5344CB8AC3E}">
        <p14:creationId xmlns:p14="http://schemas.microsoft.com/office/powerpoint/2010/main" val="275809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Incidents</a:t>
            </a:r>
            <a:endParaRPr dirty="0"/>
          </a:p>
        </p:txBody>
      </p:sp>
      <p:sp>
        <p:nvSpPr>
          <p:cNvPr id="470" name="Google Shape;470;p13"/>
          <p:cNvSpPr/>
          <p:nvPr/>
        </p:nvSpPr>
        <p:spPr>
          <a:xfrm>
            <a:off x="4161310" y="-2"/>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5074109" y="1581166"/>
            <a:ext cx="6541741" cy="4253893"/>
            <a:chOff x="-45691" y="636545"/>
            <a:chExt cx="6541741" cy="3993141"/>
          </a:xfrm>
        </p:grpSpPr>
        <p:sp>
          <p:nvSpPr>
            <p:cNvPr id="474" name="Google Shape;474;p13"/>
            <p:cNvSpPr/>
            <p:nvPr/>
          </p:nvSpPr>
          <p:spPr>
            <a:xfrm>
              <a:off x="-45437" y="666053"/>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19433" y="636545"/>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45691" y="774025"/>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200" b="1" dirty="0">
                  <a:ln w="0"/>
                  <a:solidFill>
                    <a:schemeClr val="tx1"/>
                  </a:solidFill>
                  <a:effectLst>
                    <a:outerShdw blurRad="38100" dist="19050" dir="2700000" algn="tl" rotWithShape="0">
                      <a:schemeClr val="dk1">
                        <a:alpha val="40000"/>
                      </a:schemeClr>
                    </a:outerShdw>
                  </a:effectLst>
                  <a:cs typeface="Calibri"/>
                </a:rPr>
                <a:t>Time of Attack : </a:t>
              </a:r>
              <a:r>
                <a:rPr lang="en-US" sz="1200" dirty="0">
                  <a:ln w="0"/>
                  <a:solidFill>
                    <a:schemeClr val="tx1"/>
                  </a:solidFill>
                  <a:effectLst>
                    <a:outerShdw blurRad="38100" dist="19050" dir="2700000" algn="tl" rotWithShape="0">
                      <a:schemeClr val="dk1">
                        <a:alpha val="40000"/>
                      </a:schemeClr>
                    </a:outerShdw>
                  </a:effectLst>
                  <a:cs typeface="Calibri"/>
                </a:rPr>
                <a:t>Most</a:t>
              </a:r>
              <a:r>
                <a:rPr lang="en-US" sz="1100" dirty="0">
                  <a:cs typeface="Calibri"/>
                </a:rPr>
                <a:t> school shootings occurred in the morning (373), followed by afternoon classes (213) It seems  students are leaving campus in the afternoon and during late-night arguments in school parking lots. shootings can happen any time and they are happening more often during the morning, as classes begin, or around dismissal time.</a:t>
              </a:r>
              <a:endParaRPr lang="en-US" sz="1100" b="1" dirty="0">
                <a:cs typeface="Calibri"/>
              </a:endParaRPr>
            </a:p>
            <a:p>
              <a:pPr lvl="1"/>
              <a:endParaRPr sz="11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 name="Picture 3" descr="Chart&#10;&#10;Description automatically generated">
            <a:extLst>
              <a:ext uri="{FF2B5EF4-FFF2-40B4-BE49-F238E27FC236}">
                <a16:creationId xmlns:a16="http://schemas.microsoft.com/office/drawing/2014/main" id="{65F1688D-94FE-89CA-AC48-2603DB13957A}"/>
              </a:ext>
            </a:extLst>
          </p:cNvPr>
          <p:cNvPicPr>
            <a:picLocks noChangeAspect="1"/>
          </p:cNvPicPr>
          <p:nvPr/>
        </p:nvPicPr>
        <p:blipFill>
          <a:blip r:embed="rId4"/>
          <a:stretch>
            <a:fillRect/>
          </a:stretch>
        </p:blipFill>
        <p:spPr>
          <a:xfrm>
            <a:off x="5601810" y="3011031"/>
            <a:ext cx="5888129" cy="3060059"/>
          </a:xfrm>
          <a:prstGeom prst="rect">
            <a:avLst/>
          </a:prstGeom>
        </p:spPr>
      </p:pic>
    </p:spTree>
    <p:extLst>
      <p:ext uri="{BB962C8B-B14F-4D97-AF65-F5344CB8AC3E}">
        <p14:creationId xmlns:p14="http://schemas.microsoft.com/office/powerpoint/2010/main" val="376401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06390cac85_0_143"/>
          <p:cNvSpPr txBox="1"/>
          <p:nvPr/>
        </p:nvSpPr>
        <p:spPr>
          <a:xfrm>
            <a:off x="1129425" y="573750"/>
            <a:ext cx="10368300" cy="589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a:solidFill>
                  <a:srgbClr val="F2F2F2"/>
                </a:solidFill>
              </a:rPr>
              <a:t>Agenda </a:t>
            </a:r>
            <a:endParaRPr sz="4200">
              <a:solidFill>
                <a:srgbClr val="F2F2F2"/>
              </a:solidFill>
            </a:endParaRPr>
          </a:p>
          <a:p>
            <a:pPr marL="0" lvl="0" indent="0" algn="l" rtl="0">
              <a:spcBef>
                <a:spcPts val="0"/>
              </a:spcBef>
              <a:spcAft>
                <a:spcPts val="0"/>
              </a:spcAft>
              <a:buNone/>
            </a:pPr>
            <a:endParaRPr sz="42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Background</a:t>
            </a:r>
            <a:endParaRPr sz="33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Motivation</a:t>
            </a:r>
            <a:endParaRPr/>
          </a:p>
          <a:p>
            <a:pPr marL="457200" lvl="0" indent="-438150" algn="l" rtl="0">
              <a:spcBef>
                <a:spcPts val="0"/>
              </a:spcBef>
              <a:spcAft>
                <a:spcPts val="0"/>
              </a:spcAft>
              <a:buClr>
                <a:srgbClr val="F2F2F2"/>
              </a:buClr>
              <a:buSzPts val="3300"/>
              <a:buChar char="●"/>
            </a:pPr>
            <a:r>
              <a:rPr lang="en-US" sz="3300">
                <a:solidFill>
                  <a:srgbClr val="F2F2F2"/>
                </a:solidFill>
              </a:rPr>
              <a:t>Visualization Methods Considered</a:t>
            </a:r>
            <a:endParaRPr/>
          </a:p>
          <a:p>
            <a:pPr marL="457200" lvl="0" indent="-438150" algn="l" rtl="0">
              <a:spcBef>
                <a:spcPts val="0"/>
              </a:spcBef>
              <a:spcAft>
                <a:spcPts val="0"/>
              </a:spcAft>
              <a:buClr>
                <a:srgbClr val="F2F2F2"/>
              </a:buClr>
              <a:buSzPts val="3300"/>
              <a:buChar char="●"/>
            </a:pPr>
            <a:r>
              <a:rPr lang="en-US" sz="3300">
                <a:solidFill>
                  <a:srgbClr val="F2F2F2"/>
                </a:solidFill>
              </a:rPr>
              <a:t>Process</a:t>
            </a:r>
            <a:endParaRPr sz="33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Results</a:t>
            </a:r>
            <a:endParaRPr sz="33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Insights</a:t>
            </a:r>
            <a:endParaRPr sz="33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Future Work</a:t>
            </a:r>
            <a:endParaRPr sz="3300">
              <a:solidFill>
                <a:srgbClr val="F2F2F2"/>
              </a:solidFill>
            </a:endParaRPr>
          </a:p>
          <a:p>
            <a:pPr marL="457200" lvl="0" indent="-438150" algn="l" rtl="0">
              <a:spcBef>
                <a:spcPts val="0"/>
              </a:spcBef>
              <a:spcAft>
                <a:spcPts val="0"/>
              </a:spcAft>
              <a:buClr>
                <a:srgbClr val="F2F2F2"/>
              </a:buClr>
              <a:buSzPts val="3300"/>
              <a:buChar char="●"/>
            </a:pPr>
            <a:r>
              <a:rPr lang="en-US" sz="3300">
                <a:solidFill>
                  <a:srgbClr val="F2F2F2"/>
                </a:solidFill>
              </a:rPr>
              <a:t>References</a:t>
            </a:r>
            <a:endParaRPr sz="3300">
              <a:solidFill>
                <a:srgbClr val="F2F2F2"/>
              </a:solidFill>
            </a:endParaRPr>
          </a:p>
          <a:p>
            <a:pPr marL="457200" lvl="0" indent="0" algn="l" rtl="0">
              <a:spcBef>
                <a:spcPts val="0"/>
              </a:spcBef>
              <a:spcAft>
                <a:spcPts val="0"/>
              </a:spcAft>
              <a:buNone/>
            </a:pP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52400"/>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Shooter</a:t>
            </a:r>
            <a:endParaRPr dirty="0"/>
          </a:p>
        </p:txBody>
      </p:sp>
      <p:sp>
        <p:nvSpPr>
          <p:cNvPr id="470" name="Google Shape;470;p13"/>
          <p:cNvSpPr/>
          <p:nvPr/>
        </p:nvSpPr>
        <p:spPr>
          <a:xfrm>
            <a:off x="4048217" y="393331"/>
            <a:ext cx="8143783" cy="661707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174802"/>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4803318" y="1324873"/>
            <a:ext cx="6646460" cy="4694927"/>
            <a:chOff x="-150410" y="948851"/>
            <a:chExt cx="6646460" cy="3680835"/>
          </a:xfrm>
        </p:grpSpPr>
        <p:sp>
          <p:nvSpPr>
            <p:cNvPr id="474" name="Google Shape;474;p13"/>
            <p:cNvSpPr/>
            <p:nvPr/>
          </p:nvSpPr>
          <p:spPr>
            <a:xfrm>
              <a:off x="-83427" y="1045817"/>
              <a:ext cx="6383724" cy="627821"/>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151" y="948851"/>
              <a:ext cx="6421116" cy="597198"/>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60598" y="1294281"/>
              <a:ext cx="6458734" cy="17192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200" b="1" dirty="0">
                  <a:ln w="0"/>
                  <a:solidFill>
                    <a:schemeClr val="tx1"/>
                  </a:solidFill>
                  <a:effectLst>
                    <a:outerShdw blurRad="38100" dist="19050" dir="2700000" algn="tl" rotWithShape="0">
                      <a:schemeClr val="dk1">
                        <a:alpha val="40000"/>
                      </a:schemeClr>
                    </a:outerShdw>
                  </a:effectLst>
                  <a:cs typeface="Calibri"/>
                </a:rPr>
                <a:t>Age wise and Gender wise </a:t>
              </a:r>
              <a:r>
                <a:rPr lang="en-US" sz="1200" dirty="0">
                  <a:ln w="0"/>
                  <a:solidFill>
                    <a:schemeClr val="tx1"/>
                  </a:solidFill>
                  <a:effectLst>
                    <a:outerShdw blurRad="38100" dist="19050" dir="2700000" algn="tl" rotWithShape="0">
                      <a:schemeClr val="dk1">
                        <a:alpha val="40000"/>
                      </a:schemeClr>
                    </a:outerShdw>
                  </a:effectLst>
                  <a:cs typeface="Calibri"/>
                </a:rPr>
                <a:t>: </a:t>
              </a:r>
              <a:r>
                <a:rPr lang="en-US" sz="1200" dirty="0">
                  <a:cs typeface="Calibri"/>
                </a:rPr>
                <a:t>Age of a shooter varied from 5-year-old to 78 years old. Average Age of shooter is around 15 years. There are 14 cases where the age of the shooter is from 5-9 years old. Gender wise shooters are predominantly male</a:t>
              </a:r>
              <a:r>
                <a:rPr lang="en-US" sz="1200" dirty="0"/>
                <a:t>.</a:t>
              </a:r>
              <a:endParaRPr lang="en-US" sz="1200">
                <a:ln w="0"/>
                <a:solidFill>
                  <a:schemeClr val="tx1"/>
                </a:solidFill>
                <a:effectLst>
                  <a:outerShdw blurRad="38100" dist="19050" dir="2700000" algn="tl" rotWithShape="0">
                    <a:prstClr val="black">
                      <a:alpha val="40000"/>
                    </a:prstClr>
                  </a:outerShdw>
                </a:effectLst>
              </a:endParaRPr>
            </a:p>
          </p:txBody>
        </p:sp>
        <p:sp>
          <p:nvSpPr>
            <p:cNvPr id="478" name="Google Shape;478;p13"/>
            <p:cNvSpPr/>
            <p:nvPr/>
          </p:nvSpPr>
          <p:spPr>
            <a:xfrm>
              <a:off x="-150410" y="2399906"/>
              <a:ext cx="6450707" cy="610962"/>
            </a:xfrm>
            <a:prstGeom prst="roundRect">
              <a:avLst>
                <a:gd name="adj" fmla="val 16667"/>
              </a:avLst>
            </a:prstGeom>
            <a:gradFill>
              <a:gsLst>
                <a:gs pos="0">
                  <a:srgbClr val="EBC45A"/>
                </a:gs>
                <a:gs pos="100000">
                  <a:srgbClr val="B7911E"/>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3"/>
            <p:cNvSpPr txBox="1"/>
            <p:nvPr/>
          </p:nvSpPr>
          <p:spPr>
            <a:xfrm>
              <a:off x="-23064" y="2505930"/>
              <a:ext cx="6421200" cy="480917"/>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r>
                <a:rPr lang="en-US" sz="1200" b="1" dirty="0">
                  <a:cs typeface="Calibri"/>
                </a:rPr>
                <a:t>Outcome Wise </a:t>
              </a:r>
              <a:r>
                <a:rPr lang="en-US" sz="1200" dirty="0">
                  <a:cs typeface="Calibri"/>
                </a:rPr>
                <a:t>:Most shooter fled the scene around 62% and those who came for mass shootings were looking for suicide or attempted suicide before. In only 62 cases , the law enforcement was able to tackle the scene which is so low.</a:t>
              </a:r>
            </a:p>
            <a:p>
              <a:pPr marL="0" marR="0" lvl="0" indent="0" algn="l" rtl="0">
                <a:lnSpc>
                  <a:spcPct val="90000"/>
                </a:lnSpc>
                <a:spcBef>
                  <a:spcPts val="0"/>
                </a:spcBef>
                <a:spcAft>
                  <a:spcPts val="0"/>
                </a:spcAft>
                <a:buClr>
                  <a:schemeClr val="lt1"/>
                </a:buClr>
                <a:buSzPts val="3200"/>
                <a:buFont typeface="Arial"/>
                <a:buNone/>
              </a:pPr>
              <a:endParaRPr sz="1100" b="0" i="0" u="none" strike="noStrike" cap="none" dirty="0">
                <a:solidFill>
                  <a:srgbClr val="000000"/>
                </a:solidFill>
                <a:latin typeface="Arial"/>
                <a:ea typeface="Arial"/>
                <a:cs typeface="Arial"/>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82" name="Google Shape;482;p13"/>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5" name="Terminator 4">
            <a:extLst>
              <a:ext uri="{FF2B5EF4-FFF2-40B4-BE49-F238E27FC236}">
                <a16:creationId xmlns:a16="http://schemas.microsoft.com/office/drawing/2014/main" id="{FE84B667-1E78-15B5-D61D-5E7B2D9B1D9F}"/>
              </a:ext>
            </a:extLst>
          </p:cNvPr>
          <p:cNvSpPr/>
          <p:nvPr/>
        </p:nvSpPr>
        <p:spPr>
          <a:xfrm>
            <a:off x="4766152" y="2344704"/>
            <a:ext cx="6487873" cy="700620"/>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Arial"/>
                <a:cs typeface="Calibri"/>
              </a:rPr>
              <a:t>Motive  wise </a:t>
            </a:r>
            <a:r>
              <a:rPr lang="en-US" sz="1200" dirty="0">
                <a:latin typeface="Arial"/>
                <a:cs typeface="Calibri"/>
              </a:rPr>
              <a:t>:As evident, most shootings were driven by intense escalation of dispute with shooters with intention to target their victims. </a:t>
            </a:r>
            <a:endParaRPr lang="en-US" sz="1200" dirty="0">
              <a:latin typeface="Arial"/>
              <a:cs typeface="Calibri" panose="020F0502020204030204" pitchFamily="34" charset="0"/>
            </a:endParaRPr>
          </a:p>
        </p:txBody>
      </p:sp>
      <p:pic>
        <p:nvPicPr>
          <p:cNvPr id="6" name="Picture 5" descr="Chart&#10;&#10;Description automatically generated">
            <a:extLst>
              <a:ext uri="{FF2B5EF4-FFF2-40B4-BE49-F238E27FC236}">
                <a16:creationId xmlns:a16="http://schemas.microsoft.com/office/drawing/2014/main" id="{471E1022-85DA-5A65-7DAB-71EF95B3B3C2}"/>
              </a:ext>
            </a:extLst>
          </p:cNvPr>
          <p:cNvPicPr>
            <a:picLocks noChangeAspect="1"/>
          </p:cNvPicPr>
          <p:nvPr/>
        </p:nvPicPr>
        <p:blipFill>
          <a:blip r:embed="rId5"/>
          <a:stretch>
            <a:fillRect/>
          </a:stretch>
        </p:blipFill>
        <p:spPr>
          <a:xfrm>
            <a:off x="7423999" y="4455575"/>
            <a:ext cx="4663962" cy="2188298"/>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C107D563-DA06-CF6D-5299-61AB9A68AC2E}"/>
              </a:ext>
            </a:extLst>
          </p:cNvPr>
          <p:cNvPicPr>
            <a:picLocks noChangeAspect="1"/>
          </p:cNvPicPr>
          <p:nvPr/>
        </p:nvPicPr>
        <p:blipFill>
          <a:blip r:embed="rId6"/>
          <a:stretch>
            <a:fillRect/>
          </a:stretch>
        </p:blipFill>
        <p:spPr>
          <a:xfrm>
            <a:off x="4363906" y="4428890"/>
            <a:ext cx="3007173" cy="2241668"/>
          </a:xfrm>
          <a:prstGeom prst="rect">
            <a:avLst/>
          </a:prstGeom>
        </p:spPr>
      </p:pic>
    </p:spTree>
    <p:extLst>
      <p:ext uri="{BB962C8B-B14F-4D97-AF65-F5344CB8AC3E}">
        <p14:creationId xmlns:p14="http://schemas.microsoft.com/office/powerpoint/2010/main" val="17359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Victim</a:t>
            </a:r>
            <a:endParaRPr dirty="0"/>
          </a:p>
        </p:txBody>
      </p:sp>
      <p:sp>
        <p:nvSpPr>
          <p:cNvPr id="470" name="Google Shape;470;p13"/>
          <p:cNvSpPr/>
          <p:nvPr/>
        </p:nvSpPr>
        <p:spPr>
          <a:xfrm>
            <a:off x="4161310" y="280641"/>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4916411" y="1193583"/>
            <a:ext cx="6533367" cy="4699216"/>
            <a:chOff x="-37317" y="218519"/>
            <a:chExt cx="6533367" cy="4411167"/>
          </a:xfrm>
        </p:grpSpPr>
        <p:sp>
          <p:nvSpPr>
            <p:cNvPr id="474" name="Google Shape;474;p13"/>
            <p:cNvSpPr/>
            <p:nvPr/>
          </p:nvSpPr>
          <p:spPr>
            <a:xfrm>
              <a:off x="0" y="218519"/>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37467" y="255986"/>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37317" y="255985"/>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200" b="1" dirty="0">
                  <a:ln w="0"/>
                  <a:solidFill>
                    <a:schemeClr val="tx1"/>
                  </a:solidFill>
                  <a:effectLst>
                    <a:outerShdw blurRad="38100" dist="19050" dir="2700000" algn="tl" rotWithShape="0">
                      <a:schemeClr val="dk1">
                        <a:alpha val="40000"/>
                      </a:schemeClr>
                    </a:outerShdw>
                  </a:effectLst>
                  <a:cs typeface="Calibri"/>
                </a:rPr>
                <a:t>Demographic wise </a:t>
              </a:r>
              <a:r>
                <a:rPr lang="en-US" sz="1200" dirty="0">
                  <a:ln w="0"/>
                  <a:solidFill>
                    <a:schemeClr val="tx1"/>
                  </a:solidFill>
                  <a:effectLst>
                    <a:outerShdw blurRad="38100" dist="19050" dir="2700000" algn="tl" rotWithShape="0">
                      <a:schemeClr val="dk1">
                        <a:alpha val="40000"/>
                      </a:schemeClr>
                    </a:outerShdw>
                  </a:effectLst>
                  <a:cs typeface="Calibri"/>
                </a:rPr>
                <a:t>:As per Demographics , the Male are more likely to be the victim and 60% of victims are students.</a:t>
              </a:r>
              <a:endParaRPr sz="1200" dirty="0">
                <a:ln w="0"/>
                <a:solidFill>
                  <a:schemeClr val="tx1"/>
                </a:solidFill>
                <a:effectLst>
                  <a:outerShdw blurRad="38100" dist="19050" dir="2700000" algn="tl" rotWithShape="0">
                    <a:schemeClr val="dk1">
                      <a:alpha val="40000"/>
                    </a:schemeClr>
                  </a:outerShdw>
                </a:effectLst>
                <a:cs typeface="Calibri"/>
              </a:endParaRPr>
            </a:p>
          </p:txBody>
        </p:sp>
        <p:sp>
          <p:nvSpPr>
            <p:cNvPr id="478" name="Google Shape;478;p13"/>
            <p:cNvSpPr/>
            <p:nvPr/>
          </p:nvSpPr>
          <p:spPr>
            <a:xfrm>
              <a:off x="-150" y="1908028"/>
              <a:ext cx="6496050" cy="767520"/>
            </a:xfrm>
            <a:prstGeom prst="roundRect">
              <a:avLst>
                <a:gd name="adj" fmla="val 16667"/>
              </a:avLst>
            </a:prstGeom>
            <a:gradFill>
              <a:gsLst>
                <a:gs pos="0">
                  <a:srgbClr val="EBC45A"/>
                </a:gs>
                <a:gs pos="100000">
                  <a:srgbClr val="B7911E"/>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79" name="Google Shape;479;p13"/>
            <p:cNvSpPr txBox="1"/>
            <p:nvPr/>
          </p:nvSpPr>
          <p:spPr>
            <a:xfrm>
              <a:off x="287900" y="1887892"/>
              <a:ext cx="6059646" cy="638490"/>
            </a:xfrm>
            <a:prstGeom prst="rect">
              <a:avLst/>
            </a:prstGeom>
            <a:noFill/>
            <a:ln>
              <a:noFill/>
            </a:ln>
          </p:spPr>
          <p:txBody>
            <a:bodyPr spcFirstLastPara="1" wrap="square" lIns="121900" tIns="121900" rIns="121900" bIns="121900" anchor="ctr" anchorCtr="0">
              <a:noAutofit/>
            </a:bodyPr>
            <a:lstStyle/>
            <a:p>
              <a:pPr lvl="0">
                <a:lnSpc>
                  <a:spcPct val="90000"/>
                </a:lnSpc>
                <a:buClr>
                  <a:schemeClr val="lt1"/>
                </a:buClr>
                <a:buSzPts val="3200"/>
              </a:pPr>
              <a:endParaRPr lang="en-US" sz="1200" dirty="0">
                <a:latin typeface="Calibri" panose="020F0502020204030204" pitchFamily="34" charset="0"/>
                <a:cs typeface="Calibri" panose="020F0502020204030204" pitchFamily="34" charset="0"/>
              </a:endParaRPr>
            </a:p>
            <a:p>
              <a:pPr>
                <a:lnSpc>
                  <a:spcPct val="90000"/>
                </a:lnSpc>
                <a:buClr>
                  <a:schemeClr val="lt1"/>
                </a:buClr>
                <a:buSzPts val="3200"/>
              </a:pPr>
              <a:r>
                <a:rPr lang="en-US" sz="1200" b="1" dirty="0">
                  <a:latin typeface="Calibri"/>
                  <a:cs typeface="Calibri"/>
                </a:rPr>
                <a:t>I</a:t>
              </a:r>
              <a:r>
                <a:rPr lang="en-US" sz="1200" b="1" dirty="0">
                  <a:cs typeface="Calibri"/>
                </a:rPr>
                <a:t>njury wise </a:t>
              </a:r>
              <a:r>
                <a:rPr lang="en-US" sz="1200" dirty="0">
                  <a:cs typeface="Calibri"/>
                </a:rPr>
                <a:t>:  more victims are killed(209) with result of escalation of dispute following by 138 victims were killed and 294 victims were wounded with result of indiscriminate shooting at schools since 1970 this two-situation reported highest number of victims got injuries compared to any other </a:t>
              </a:r>
              <a:endParaRPr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82" name="Google Shape;482;p13"/>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5" name="Terminator 4">
            <a:extLst>
              <a:ext uri="{FF2B5EF4-FFF2-40B4-BE49-F238E27FC236}">
                <a16:creationId xmlns:a16="http://schemas.microsoft.com/office/drawing/2014/main" id="{FE84B667-1E78-15B5-D61D-5E7B2D9B1D9F}"/>
              </a:ext>
            </a:extLst>
          </p:cNvPr>
          <p:cNvSpPr/>
          <p:nvPr/>
        </p:nvSpPr>
        <p:spPr>
          <a:xfrm>
            <a:off x="5060272" y="2175029"/>
            <a:ext cx="6487873" cy="700620"/>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dirty="0"/>
          </a:p>
          <a:p>
            <a:pPr algn="ctr"/>
            <a:r>
              <a:rPr lang="en-US" sz="1100" b="1" dirty="0">
                <a:latin typeface="Arial"/>
                <a:cs typeface="Arial"/>
              </a:rPr>
              <a:t>Gender and Age wise: </a:t>
            </a:r>
            <a:r>
              <a:rPr lang="en-US" sz="1100" dirty="0">
                <a:latin typeface="Arial"/>
                <a:cs typeface="Arial"/>
              </a:rPr>
              <a:t>Between 1970 to 2022 school shootings happened to more teens around 535 victims followed by ~16-year-old around 289 victims were reported. About 58.40% were male victims but about 20% of data is unknown to us.</a:t>
            </a:r>
            <a:endParaRPr lang="en-US" sz="1100" b="1">
              <a:latin typeface="Arial"/>
              <a:cs typeface="Arial"/>
            </a:endParaRPr>
          </a:p>
          <a:p>
            <a:pPr algn="ctr"/>
            <a:endParaRPr lang="en-US" dirty="0">
              <a:latin typeface="Arial"/>
              <a:cs typeface="Arial"/>
            </a:endParaRPr>
          </a:p>
        </p:txBody>
      </p:sp>
      <p:pic>
        <p:nvPicPr>
          <p:cNvPr id="3" name="Picture 2" descr="Text&#10;&#10;Description automatically generated with medium confidence">
            <a:extLst>
              <a:ext uri="{FF2B5EF4-FFF2-40B4-BE49-F238E27FC236}">
                <a16:creationId xmlns:a16="http://schemas.microsoft.com/office/drawing/2014/main" id="{026B6AE6-DB86-8736-900A-2E5998E780AA}"/>
              </a:ext>
            </a:extLst>
          </p:cNvPr>
          <p:cNvPicPr>
            <a:picLocks noChangeAspect="1"/>
          </p:cNvPicPr>
          <p:nvPr/>
        </p:nvPicPr>
        <p:blipFill>
          <a:blip r:embed="rId5"/>
          <a:stretch>
            <a:fillRect/>
          </a:stretch>
        </p:blipFill>
        <p:spPr>
          <a:xfrm>
            <a:off x="5130564" y="3998653"/>
            <a:ext cx="3255195" cy="2671749"/>
          </a:xfrm>
          <a:prstGeom prst="rect">
            <a:avLst/>
          </a:prstGeom>
        </p:spPr>
      </p:pic>
      <p:pic>
        <p:nvPicPr>
          <p:cNvPr id="6" name="Picture 5" descr="Chart, pie chart&#10;&#10;Description automatically generated">
            <a:extLst>
              <a:ext uri="{FF2B5EF4-FFF2-40B4-BE49-F238E27FC236}">
                <a16:creationId xmlns:a16="http://schemas.microsoft.com/office/drawing/2014/main" id="{879097B5-42EE-C056-0AA1-D20E8B8BEBB4}"/>
              </a:ext>
            </a:extLst>
          </p:cNvPr>
          <p:cNvPicPr>
            <a:picLocks noChangeAspect="1"/>
          </p:cNvPicPr>
          <p:nvPr/>
        </p:nvPicPr>
        <p:blipFill>
          <a:blip r:embed="rId6"/>
          <a:stretch>
            <a:fillRect/>
          </a:stretch>
        </p:blipFill>
        <p:spPr>
          <a:xfrm>
            <a:off x="8492359" y="4160151"/>
            <a:ext cx="3140841" cy="2482360"/>
          </a:xfrm>
          <a:prstGeom prst="rect">
            <a:avLst/>
          </a:prstGeom>
        </p:spPr>
      </p:pic>
    </p:spTree>
    <p:extLst>
      <p:ext uri="{BB962C8B-B14F-4D97-AF65-F5344CB8AC3E}">
        <p14:creationId xmlns:p14="http://schemas.microsoft.com/office/powerpoint/2010/main" val="301752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3"/>
          <p:cNvSpPr/>
          <p:nvPr/>
        </p:nvSpPr>
        <p:spPr>
          <a:xfrm>
            <a:off x="0" y="152400"/>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9" name="Google Shape;469;p13"/>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600"/>
              <a:buFont typeface="Arial"/>
              <a:buNone/>
            </a:pPr>
            <a:r>
              <a:rPr lang="en-US" sz="4600" dirty="0">
                <a:solidFill>
                  <a:srgbClr val="F2F2F2"/>
                </a:solidFill>
              </a:rPr>
              <a:t>Weapon</a:t>
            </a:r>
            <a:endParaRPr dirty="0"/>
          </a:p>
        </p:txBody>
      </p:sp>
      <p:sp>
        <p:nvSpPr>
          <p:cNvPr id="470" name="Google Shape;470;p13"/>
          <p:cNvSpPr/>
          <p:nvPr/>
        </p:nvSpPr>
        <p:spPr>
          <a:xfrm>
            <a:off x="4161310" y="15240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1" name="Google Shape;471;p13"/>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1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3" name="Google Shape;473;p13"/>
          <p:cNvGrpSpPr/>
          <p:nvPr/>
        </p:nvGrpSpPr>
        <p:grpSpPr>
          <a:xfrm>
            <a:off x="4916411" y="1193583"/>
            <a:ext cx="6746417" cy="4699216"/>
            <a:chOff x="-37317" y="218519"/>
            <a:chExt cx="6746417" cy="4411167"/>
          </a:xfrm>
        </p:grpSpPr>
        <p:sp>
          <p:nvSpPr>
            <p:cNvPr id="474" name="Google Shape;474;p13"/>
            <p:cNvSpPr/>
            <p:nvPr/>
          </p:nvSpPr>
          <p:spPr>
            <a:xfrm>
              <a:off x="0" y="218519"/>
              <a:ext cx="6496050" cy="767520"/>
            </a:xfrm>
            <a:prstGeom prst="roundRect">
              <a:avLst>
                <a:gd name="adj" fmla="val 16667"/>
              </a:avLst>
            </a:prstGeom>
            <a:gradFill>
              <a:gsLst>
                <a:gs pos="0">
                  <a:srgbClr val="EC8150"/>
                </a:gs>
                <a:gs pos="100000">
                  <a:srgbClr val="BA4E0C"/>
                </a:gs>
              </a:gsLst>
              <a:lin ang="5400000" scaled="0"/>
            </a:gra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3"/>
            <p:cNvSpPr txBox="1"/>
            <p:nvPr/>
          </p:nvSpPr>
          <p:spPr>
            <a:xfrm>
              <a:off x="37467" y="255986"/>
              <a:ext cx="6421116" cy="692586"/>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2400" b="0" i="0" u="none" strike="noStrike" cap="none" dirty="0">
                <a:solidFill>
                  <a:schemeClr val="lt1"/>
                </a:solidFill>
                <a:latin typeface="Arial"/>
                <a:ea typeface="Arial"/>
                <a:cs typeface="Arial"/>
                <a:sym typeface="Arial"/>
              </a:endParaRPr>
            </a:p>
          </p:txBody>
        </p:sp>
        <p:sp>
          <p:nvSpPr>
            <p:cNvPr id="476" name="Google Shape;476;p13"/>
            <p:cNvSpPr/>
            <p:nvPr/>
          </p:nvSpPr>
          <p:spPr>
            <a:xfrm>
              <a:off x="0" y="986039"/>
              <a:ext cx="6496050" cy="8114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3"/>
            <p:cNvSpPr txBox="1"/>
            <p:nvPr/>
          </p:nvSpPr>
          <p:spPr>
            <a:xfrm>
              <a:off x="-37317" y="255985"/>
              <a:ext cx="6495900" cy="6195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0" indent="0">
                <a:lnSpc>
                  <a:spcPct val="90000"/>
                </a:lnSpc>
                <a:buClr>
                  <a:schemeClr val="lt1"/>
                </a:buClr>
                <a:buSzPts val="3200"/>
                <a:buNone/>
                <a:defRPr sz="2400">
                  <a:solidFill>
                    <a:schemeClr val="lt1"/>
                  </a:solidFill>
                </a:defRPr>
              </a:lvl1pPr>
            </a:lstStyle>
            <a:p>
              <a:pPr lvl="1"/>
              <a:r>
                <a:rPr lang="en-US" sz="1200" b="1" dirty="0">
                  <a:ln w="0"/>
                  <a:solidFill>
                    <a:schemeClr val="tx1"/>
                  </a:solidFill>
                  <a:effectLst>
                    <a:outerShdw blurRad="38100" dist="19050" dir="2700000" algn="tl" rotWithShape="0">
                      <a:schemeClr val="dk1">
                        <a:alpha val="40000"/>
                      </a:schemeClr>
                    </a:outerShdw>
                  </a:effectLst>
                  <a:cs typeface="Calibri"/>
                </a:rPr>
                <a:t>Weapon Wise </a:t>
              </a:r>
              <a:r>
                <a:rPr lang="en-US" sz="1200" dirty="0">
                  <a:ln w="0"/>
                  <a:solidFill>
                    <a:schemeClr val="tx1"/>
                  </a:solidFill>
                  <a:effectLst>
                    <a:outerShdw blurRad="38100" dist="19050" dir="2700000" algn="tl" rotWithShape="0">
                      <a:schemeClr val="dk1">
                        <a:alpha val="40000"/>
                      </a:schemeClr>
                    </a:outerShdw>
                  </a:effectLst>
                  <a:cs typeface="Calibri"/>
                </a:rPr>
                <a:t>: About 80% of shooting was executed by handguns , we have no data for about 15% of the shootings. 4.5% cases has other weapons.</a:t>
              </a:r>
              <a:endParaRPr lang="en-US" sz="1200">
                <a:ln w="0"/>
                <a:solidFill>
                  <a:schemeClr val="tx1"/>
                </a:solidFill>
                <a:effectLst>
                  <a:outerShdw blurRad="38100" dist="19050" dir="2700000" algn="tl" rotWithShape="0">
                    <a:prstClr val="black">
                      <a:alpha val="40000"/>
                    </a:prstClr>
                  </a:outerShdw>
                </a:effectLst>
                <a:cs typeface="Calibri"/>
              </a:endParaRPr>
            </a:p>
          </p:txBody>
        </p:sp>
        <p:sp>
          <p:nvSpPr>
            <p:cNvPr id="479" name="Google Shape;479;p13"/>
            <p:cNvSpPr txBox="1"/>
            <p:nvPr/>
          </p:nvSpPr>
          <p:spPr>
            <a:xfrm>
              <a:off x="287900" y="1887892"/>
              <a:ext cx="6421200" cy="619500"/>
            </a:xfrm>
            <a:prstGeom prst="rect">
              <a:avLst/>
            </a:prstGeom>
            <a:noFill/>
            <a:ln>
              <a:noFill/>
            </a:ln>
          </p:spPr>
          <p:txBody>
            <a:bodyPr spcFirstLastPara="1" wrap="square" lIns="121900" tIns="121900" rIns="121900" bIns="121900" anchor="ctr" anchorCtr="0">
              <a:noAutofit/>
            </a:bodyPr>
            <a:lstStyle/>
            <a:p>
              <a:pPr marL="0" marR="0" lvl="0" indent="0" algn="l" rtl="0">
                <a:lnSpc>
                  <a:spcPct val="90000"/>
                </a:lnSpc>
                <a:spcBef>
                  <a:spcPts val="0"/>
                </a:spcBef>
                <a:spcAft>
                  <a:spcPts val="0"/>
                </a:spcAft>
                <a:buClr>
                  <a:schemeClr val="lt1"/>
                </a:buClr>
                <a:buSzPts val="3200"/>
                <a:buFont typeface="Arial"/>
                <a:buNone/>
              </a:pPr>
              <a:endParaRPr sz="1100" b="0" i="0" u="none" strike="noStrike" cap="none" dirty="0">
                <a:solidFill>
                  <a:srgbClr val="000000"/>
                </a:solidFill>
                <a:latin typeface="Arial"/>
                <a:ea typeface="Arial"/>
                <a:cs typeface="Arial"/>
                <a:sym typeface="Arial"/>
              </a:endParaRPr>
            </a:p>
          </p:txBody>
        </p:sp>
        <p:sp>
          <p:nvSpPr>
            <p:cNvPr id="480" name="Google Shape;480;p13"/>
            <p:cNvSpPr/>
            <p:nvPr/>
          </p:nvSpPr>
          <p:spPr>
            <a:xfrm>
              <a:off x="0" y="2565000"/>
              <a:ext cx="6496050" cy="17884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3"/>
            <p:cNvSpPr txBox="1"/>
            <p:nvPr/>
          </p:nvSpPr>
          <p:spPr>
            <a:xfrm>
              <a:off x="75" y="2748686"/>
              <a:ext cx="6495900" cy="1881000"/>
            </a:xfrm>
            <a:prstGeom prst="rect">
              <a:avLst/>
            </a:prstGeom>
            <a:noFill/>
            <a:ln>
              <a:noFill/>
            </a:ln>
          </p:spPr>
          <p:txBody>
            <a:bodyPr spcFirstLastPara="1" wrap="square" lIns="206250" tIns="22850" rIns="128000" bIns="22850" anchor="t" anchorCtr="0">
              <a:noAutofit/>
            </a:bodyPr>
            <a:lstStyle/>
            <a:p>
              <a:pPr marL="171450" marR="0" lvl="1" indent="-171450" algn="l" rtl="0">
                <a:lnSpc>
                  <a:spcPct val="90000"/>
                </a:lnSpc>
                <a:spcBef>
                  <a:spcPts val="0"/>
                </a:spcBef>
                <a:spcAft>
                  <a:spcPts val="0"/>
                </a:spcAft>
                <a:buClr>
                  <a:schemeClr val="dk1"/>
                </a:buClr>
                <a:buSzPts val="1800"/>
                <a:buFont typeface="Arial"/>
                <a:buChar char="•"/>
              </a:pPr>
              <a:endParaRPr sz="1400" b="0" i="0" u="none" strike="noStrike" cap="none">
                <a:solidFill>
                  <a:srgbClr val="000000"/>
                </a:solidFill>
                <a:latin typeface="Arial"/>
                <a:ea typeface="Arial"/>
                <a:cs typeface="Arial"/>
                <a:sym typeface="Arial"/>
              </a:endParaRPr>
            </a:p>
          </p:txBody>
        </p:sp>
      </p:grpSp>
      <p:pic>
        <p:nvPicPr>
          <p:cNvPr id="482" name="Google Shape;482;p13"/>
          <p:cNvPicPr preferRelativeResize="0"/>
          <p:nvPr/>
        </p:nvPicPr>
        <p:blipFill rotWithShape="1">
          <a:blip r:embed="rId4">
            <a:alphaModFix/>
          </a:blip>
          <a:srcRect/>
          <a:stretch/>
        </p:blipFill>
        <p:spPr>
          <a:xfrm>
            <a:off x="11226800" y="5892800"/>
            <a:ext cx="812800" cy="812800"/>
          </a:xfrm>
          <a:prstGeom prst="rect">
            <a:avLst/>
          </a:prstGeom>
          <a:noFill/>
          <a:ln>
            <a:noFill/>
          </a:ln>
        </p:spPr>
      </p:pic>
      <p:pic>
        <p:nvPicPr>
          <p:cNvPr id="3" name="Picture 2">
            <a:extLst>
              <a:ext uri="{FF2B5EF4-FFF2-40B4-BE49-F238E27FC236}">
                <a16:creationId xmlns:a16="http://schemas.microsoft.com/office/drawing/2014/main" id="{84579FA8-FF67-CBDF-AE82-8242FB6BCCD6}"/>
              </a:ext>
            </a:extLst>
          </p:cNvPr>
          <p:cNvPicPr>
            <a:picLocks noChangeAspect="1"/>
          </p:cNvPicPr>
          <p:nvPr/>
        </p:nvPicPr>
        <p:blipFill>
          <a:blip r:embed="rId5"/>
          <a:stretch>
            <a:fillRect/>
          </a:stretch>
        </p:blipFill>
        <p:spPr>
          <a:xfrm>
            <a:off x="5127029" y="2132000"/>
            <a:ext cx="6421116" cy="3559073"/>
          </a:xfrm>
          <a:prstGeom prst="rect">
            <a:avLst/>
          </a:prstGeom>
        </p:spPr>
      </p:pic>
    </p:spTree>
    <p:extLst>
      <p:ext uri="{BB962C8B-B14F-4D97-AF65-F5344CB8AC3E}">
        <p14:creationId xmlns:p14="http://schemas.microsoft.com/office/powerpoint/2010/main" val="348170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0" name="Google Shape;650;p84"/>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4"/>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84"/>
          <p:cNvSpPr/>
          <p:nvPr/>
        </p:nvSpPr>
        <p:spPr>
          <a:xfrm>
            <a:off x="-418" y="1834434"/>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4" name="Google Shape;654;p84"/>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fontScale="90000"/>
          </a:bodyPr>
          <a:lstStyle/>
          <a:p>
            <a:pPr>
              <a:buClr>
                <a:srgbClr val="EBEBEB"/>
              </a:buClr>
              <a:buSzPts val="4200"/>
            </a:pPr>
            <a:r>
              <a:rPr lang="en-US" sz="4400"/>
              <a:t>Is School shooting seasonal?</a:t>
            </a:r>
            <a:br>
              <a:rPr lang="en-US"/>
            </a:br>
            <a:endParaRPr/>
          </a:p>
        </p:txBody>
      </p:sp>
      <p:sp>
        <p:nvSpPr>
          <p:cNvPr id="653" name="Google Shape;653;p84"/>
          <p:cNvSpPr txBox="1">
            <a:spLocks noGrp="1"/>
          </p:cNvSpPr>
          <p:nvPr>
            <p:ph idx="1"/>
          </p:nvPr>
        </p:nvSpPr>
        <p:spPr>
          <a:xfrm>
            <a:off x="267195" y="2584581"/>
            <a:ext cx="4868883" cy="3740504"/>
          </a:xfrm>
          <a:prstGeom prst="rect">
            <a:avLst/>
          </a:prstGeom>
          <a:noFill/>
          <a:ln>
            <a:noFill/>
          </a:ln>
        </p:spPr>
        <p:txBody>
          <a:bodyPr spcFirstLastPara="1" wrap="square" lIns="91425" tIns="45700" rIns="91425" bIns="45700" anchor="t" anchorCtr="0">
            <a:normAutofit/>
          </a:bodyPr>
          <a:lstStyle/>
          <a:p>
            <a:pPr marL="925830" lvl="1" indent="-193675" rtl="0">
              <a:lnSpc>
                <a:spcPct val="100000"/>
              </a:lnSpc>
              <a:spcBef>
                <a:spcPts val="1000"/>
              </a:spcBef>
              <a:spcAft>
                <a:spcPts val="0"/>
              </a:spcAft>
              <a:buSzPts val="1694"/>
              <a:buFont typeface="Noto Sans Symbols"/>
              <a:buNone/>
            </a:pPr>
            <a:r>
              <a:rPr lang="en-US" sz="2000" dirty="0">
                <a:solidFill>
                  <a:schemeClr val="dk1"/>
                </a:solidFill>
                <a:latin typeface="Arial"/>
                <a:cs typeface="Arial"/>
              </a:rPr>
              <a:t>What are we trying to show?</a:t>
            </a:r>
          </a:p>
          <a:p>
            <a:pPr marL="925830" lvl="1" indent="-193675" rtl="0">
              <a:lnSpc>
                <a:spcPct val="100000"/>
              </a:lnSpc>
              <a:spcBef>
                <a:spcPts val="1000"/>
              </a:spcBef>
              <a:spcAft>
                <a:spcPts val="0"/>
              </a:spcAft>
              <a:buSzPts val="1694"/>
              <a:buFont typeface="Noto Sans Symbols"/>
              <a:buNone/>
            </a:pPr>
            <a:endParaRPr lang="en-US" sz="1800" dirty="0">
              <a:solidFill>
                <a:schemeClr val="dk1"/>
              </a:solidFill>
              <a:latin typeface="Arial"/>
              <a:cs typeface="Arial"/>
            </a:endParaRPr>
          </a:p>
          <a:p>
            <a:pPr marL="1017270" lvl="1">
              <a:buSzPts val="1694"/>
            </a:pPr>
            <a:r>
              <a:rPr lang="en-US" sz="1800" dirty="0">
                <a:solidFill>
                  <a:schemeClr val="dk1"/>
                </a:solidFill>
                <a:latin typeface="Arial"/>
                <a:cs typeface="Arial"/>
              </a:rPr>
              <a:t>Shootings per quarter/Season</a:t>
            </a:r>
          </a:p>
          <a:p>
            <a:pPr marL="1017270" lvl="1">
              <a:buSzPts val="1694"/>
            </a:pPr>
            <a:r>
              <a:rPr lang="en-US" sz="1800" dirty="0">
                <a:solidFill>
                  <a:schemeClr val="dk1"/>
                </a:solidFill>
                <a:latin typeface="Arial"/>
                <a:cs typeface="Arial"/>
              </a:rPr>
              <a:t>Months with most shootings.</a:t>
            </a:r>
          </a:p>
          <a:p>
            <a:pPr marL="1017270" lvl="1">
              <a:buSzPts val="1694"/>
            </a:pPr>
            <a:r>
              <a:rPr lang="en-US" sz="1800" dirty="0">
                <a:solidFill>
                  <a:schemeClr val="dk1"/>
                </a:solidFill>
                <a:latin typeface="Arial"/>
                <a:cs typeface="Arial"/>
              </a:rPr>
              <a:t>Weeks with most shootings.</a:t>
            </a:r>
          </a:p>
          <a:p>
            <a:pPr marL="1017270" lvl="1">
              <a:buSzPts val="1694"/>
            </a:pPr>
            <a:r>
              <a:rPr lang="en-US" sz="1800" dirty="0">
                <a:solidFill>
                  <a:schemeClr val="dk1"/>
                </a:solidFill>
                <a:latin typeface="Arial"/>
                <a:cs typeface="Arial"/>
              </a:rPr>
              <a:t>Weekdays/time with most shootings</a:t>
            </a:r>
            <a:r>
              <a:rPr lang="en-US" dirty="0">
                <a:solidFill>
                  <a:schemeClr val="dk1"/>
                </a:solidFill>
                <a:latin typeface="Arial"/>
                <a:cs typeface="Arial"/>
              </a:rPr>
              <a:t>.</a:t>
            </a:r>
          </a:p>
        </p:txBody>
      </p:sp>
      <p:pic>
        <p:nvPicPr>
          <p:cNvPr id="2" name="Picture 2">
            <a:extLst>
              <a:ext uri="{FF2B5EF4-FFF2-40B4-BE49-F238E27FC236}">
                <a16:creationId xmlns:a16="http://schemas.microsoft.com/office/drawing/2014/main" id="{AE327B23-B7EE-EAD7-2E81-16EA28448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77" y="2368565"/>
            <a:ext cx="6710951" cy="41450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77A321-1B4B-64A4-CC40-FCA10B53CA56}"/>
              </a:ext>
            </a:extLst>
          </p:cNvPr>
          <p:cNvSpPr txBox="1"/>
          <p:nvPr/>
        </p:nvSpPr>
        <p:spPr>
          <a:xfrm>
            <a:off x="5789222" y="6483990"/>
            <a:ext cx="4471060" cy="307777"/>
          </a:xfrm>
          <a:prstGeom prst="rect">
            <a:avLst/>
          </a:prstGeom>
          <a:noFill/>
        </p:spPr>
        <p:txBody>
          <a:bodyPr wrap="square" rtlCol="0">
            <a:spAutoFit/>
          </a:bodyPr>
          <a:lstStyle/>
          <a:p>
            <a:pPr algn="ctr"/>
            <a:r>
              <a:rPr lang="en-US" dirty="0"/>
              <a:t>Shootings per season (1970-2021)</a:t>
            </a:r>
          </a:p>
        </p:txBody>
      </p:sp>
    </p:spTree>
    <p:extLst>
      <p:ext uri="{BB962C8B-B14F-4D97-AF65-F5344CB8AC3E}">
        <p14:creationId xmlns:p14="http://schemas.microsoft.com/office/powerpoint/2010/main" val="83196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106390cac85_0_4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6" name="Google Shape;756;g106390cac85_0_42"/>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4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g106390cac85_0_4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8" name="Google Shape;758;g106390cac85_0_42"/>
          <p:cNvSpPr/>
          <p:nvPr/>
        </p:nvSpPr>
        <p:spPr>
          <a:xfrm>
            <a:off x="0" y="1744858"/>
            <a:ext cx="1217413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60" name="Google Shape;760;g106390cac85_0_42"/>
          <p:cNvSpPr txBox="1">
            <a:spLocks noGrp="1"/>
          </p:cNvSpPr>
          <p:nvPr>
            <p:ph type="title"/>
          </p:nvPr>
        </p:nvSpPr>
        <p:spPr>
          <a:xfrm>
            <a:off x="648930" y="629267"/>
            <a:ext cx="9252300" cy="1016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Shootings each Season</a:t>
            </a:r>
            <a:br>
              <a:rPr lang="en-US">
                <a:solidFill>
                  <a:srgbClr val="EBEBEB"/>
                </a:solidFill>
              </a:rPr>
            </a:br>
            <a:r>
              <a:rPr lang="en-US">
                <a:solidFill>
                  <a:srgbClr val="EBEBEB"/>
                </a:solidFill>
              </a:rPr>
              <a:t>Spring – Summer – Fall - Winter</a:t>
            </a:r>
            <a:endParaRPr/>
          </a:p>
        </p:txBody>
      </p:sp>
      <p:pic>
        <p:nvPicPr>
          <p:cNvPr id="2" name="Graphic 16">
            <a:extLst>
              <a:ext uri="{FF2B5EF4-FFF2-40B4-BE49-F238E27FC236}">
                <a16:creationId xmlns:a16="http://schemas.microsoft.com/office/drawing/2014/main" id="{36F22F72-147A-F2C6-EFED-8C0474295DC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2209969"/>
            <a:ext cx="2945703" cy="2088132"/>
          </a:xfrm>
          <a:prstGeom prst="rect">
            <a:avLst/>
          </a:prstGeom>
        </p:spPr>
      </p:pic>
      <p:pic>
        <p:nvPicPr>
          <p:cNvPr id="3" name="Graphic 17">
            <a:extLst>
              <a:ext uri="{FF2B5EF4-FFF2-40B4-BE49-F238E27FC236}">
                <a16:creationId xmlns:a16="http://schemas.microsoft.com/office/drawing/2014/main" id="{9A467C2A-A3CE-6080-BD29-079ED155611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2947" y="2276864"/>
            <a:ext cx="3050281" cy="2087067"/>
          </a:xfrm>
          <a:prstGeom prst="rect">
            <a:avLst/>
          </a:prstGeom>
        </p:spPr>
      </p:pic>
      <p:pic>
        <p:nvPicPr>
          <p:cNvPr id="4" name="Graphic 18">
            <a:extLst>
              <a:ext uri="{FF2B5EF4-FFF2-40B4-BE49-F238E27FC236}">
                <a16:creationId xmlns:a16="http://schemas.microsoft.com/office/drawing/2014/main" id="{6F652469-7291-5B10-69F6-E0E99C1DB2F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28000" y="2292411"/>
            <a:ext cx="2962406" cy="2005685"/>
          </a:xfrm>
          <a:prstGeom prst="rect">
            <a:avLst/>
          </a:prstGeom>
        </p:spPr>
      </p:pic>
      <p:sp>
        <p:nvSpPr>
          <p:cNvPr id="5" name="Rectangle 4">
            <a:extLst>
              <a:ext uri="{FF2B5EF4-FFF2-40B4-BE49-F238E27FC236}">
                <a16:creationId xmlns:a16="http://schemas.microsoft.com/office/drawing/2014/main" id="{AA7B2693-6127-94F0-13BD-DD4576D7165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6CD52E9C-5B4E-6D5D-3BD0-249C183269B9}"/>
              </a:ext>
            </a:extLst>
          </p:cNvPr>
          <p:cNvSpPr>
            <a:spLocks noChangeArrowheads="1"/>
          </p:cNvSpPr>
          <p:nvPr/>
        </p:nvSpPr>
        <p:spPr bwMode="auto">
          <a:xfrm>
            <a:off x="0" y="3721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Graphic 19">
            <a:extLst>
              <a:ext uri="{FF2B5EF4-FFF2-40B4-BE49-F238E27FC236}">
                <a16:creationId xmlns:a16="http://schemas.microsoft.com/office/drawing/2014/main" id="{093620DA-C69F-97C6-C0F4-7E0C0B428ED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67650" y="2315561"/>
            <a:ext cx="2847107" cy="2061338"/>
          </a:xfrm>
          <a:prstGeom prst="rect">
            <a:avLst/>
          </a:prstGeom>
        </p:spPr>
      </p:pic>
      <p:sp>
        <p:nvSpPr>
          <p:cNvPr id="10" name="TextBox 9">
            <a:extLst>
              <a:ext uri="{FF2B5EF4-FFF2-40B4-BE49-F238E27FC236}">
                <a16:creationId xmlns:a16="http://schemas.microsoft.com/office/drawing/2014/main" id="{F7DD4855-5805-BE17-1CCF-5D8455FA2A19}"/>
              </a:ext>
            </a:extLst>
          </p:cNvPr>
          <p:cNvSpPr txBox="1"/>
          <p:nvPr/>
        </p:nvSpPr>
        <p:spPr>
          <a:xfrm>
            <a:off x="0" y="4404903"/>
            <a:ext cx="2517731" cy="307777"/>
          </a:xfrm>
          <a:prstGeom prst="rect">
            <a:avLst/>
          </a:prstGeom>
          <a:noFill/>
        </p:spPr>
        <p:txBody>
          <a:bodyPr wrap="square" rtlCol="0">
            <a:spAutoFit/>
          </a:bodyPr>
          <a:lstStyle/>
          <a:p>
            <a:r>
              <a:rPr lang="en-US" dirty="0"/>
              <a:t>	</a:t>
            </a:r>
          </a:p>
        </p:txBody>
      </p:sp>
      <p:graphicFrame>
        <p:nvGraphicFramePr>
          <p:cNvPr id="7" name="Content Placeholder 6">
            <a:extLst>
              <a:ext uri="{FF2B5EF4-FFF2-40B4-BE49-F238E27FC236}">
                <a16:creationId xmlns:a16="http://schemas.microsoft.com/office/drawing/2014/main" id="{28C7E81A-2623-5DE8-FEA8-97C55145DA03}"/>
              </a:ext>
            </a:extLst>
          </p:cNvPr>
          <p:cNvGraphicFramePr>
            <a:graphicFrameLocks noGrp="1"/>
          </p:cNvGraphicFramePr>
          <p:nvPr>
            <p:ph idx="1"/>
          </p:nvPr>
        </p:nvGraphicFramePr>
        <p:xfrm>
          <a:off x="1" y="4347752"/>
          <a:ext cx="12114757" cy="1202310"/>
        </p:xfrm>
        <a:graphic>
          <a:graphicData uri="http://schemas.openxmlformats.org/drawingml/2006/table">
            <a:tbl>
              <a:tblPr>
                <a:tableStyleId>{5C22544A-7EE6-4342-B048-85BDC9FD1C3A}</a:tableStyleId>
              </a:tblPr>
              <a:tblGrid>
                <a:gridCol w="1734406">
                  <a:extLst>
                    <a:ext uri="{9D8B030D-6E8A-4147-A177-3AD203B41FA5}">
                      <a16:colId xmlns:a16="http://schemas.microsoft.com/office/drawing/2014/main" val="4085053713"/>
                    </a:ext>
                  </a:extLst>
                </a:gridCol>
                <a:gridCol w="1175048">
                  <a:extLst>
                    <a:ext uri="{9D8B030D-6E8A-4147-A177-3AD203B41FA5}">
                      <a16:colId xmlns:a16="http://schemas.microsoft.com/office/drawing/2014/main" val="187036815"/>
                    </a:ext>
                  </a:extLst>
                </a:gridCol>
                <a:gridCol w="2476332">
                  <a:extLst>
                    <a:ext uri="{9D8B030D-6E8A-4147-A177-3AD203B41FA5}">
                      <a16:colId xmlns:a16="http://schemas.microsoft.com/office/drawing/2014/main" val="2607779962"/>
                    </a:ext>
                  </a:extLst>
                </a:gridCol>
                <a:gridCol w="682504">
                  <a:extLst>
                    <a:ext uri="{9D8B030D-6E8A-4147-A177-3AD203B41FA5}">
                      <a16:colId xmlns:a16="http://schemas.microsoft.com/office/drawing/2014/main" val="2202177245"/>
                    </a:ext>
                  </a:extLst>
                </a:gridCol>
                <a:gridCol w="2042991">
                  <a:extLst>
                    <a:ext uri="{9D8B030D-6E8A-4147-A177-3AD203B41FA5}">
                      <a16:colId xmlns:a16="http://schemas.microsoft.com/office/drawing/2014/main" val="2393687451"/>
                    </a:ext>
                  </a:extLst>
                </a:gridCol>
                <a:gridCol w="1003030">
                  <a:extLst>
                    <a:ext uri="{9D8B030D-6E8A-4147-A177-3AD203B41FA5}">
                      <a16:colId xmlns:a16="http://schemas.microsoft.com/office/drawing/2014/main" val="2243327076"/>
                    </a:ext>
                  </a:extLst>
                </a:gridCol>
                <a:gridCol w="1865911">
                  <a:extLst>
                    <a:ext uri="{9D8B030D-6E8A-4147-A177-3AD203B41FA5}">
                      <a16:colId xmlns:a16="http://schemas.microsoft.com/office/drawing/2014/main" val="3331152443"/>
                    </a:ext>
                  </a:extLst>
                </a:gridCol>
                <a:gridCol w="1134535">
                  <a:extLst>
                    <a:ext uri="{9D8B030D-6E8A-4147-A177-3AD203B41FA5}">
                      <a16:colId xmlns:a16="http://schemas.microsoft.com/office/drawing/2014/main" val="1482995429"/>
                    </a:ext>
                  </a:extLst>
                </a:gridCol>
              </a:tblGrid>
              <a:tr h="312930">
                <a:tc gridSpan="2">
                  <a:txBody>
                    <a:bodyPr/>
                    <a:lstStyle/>
                    <a:p>
                      <a:pPr algn="ctr" rtl="0" fontAlgn="ctr"/>
                      <a:r>
                        <a:rPr lang="en-US" sz="1400" u="none" strike="noStrike" dirty="0">
                          <a:effectLst/>
                        </a:rPr>
                        <a:t>SPRING</a:t>
                      </a:r>
                      <a:endParaRPr lang="en-US" sz="1400" b="1" i="0" u="none" strike="noStrike" dirty="0">
                        <a:solidFill>
                          <a:srgbClr val="000000"/>
                        </a:solidFill>
                        <a:effectLst/>
                        <a:latin typeface="Arial" panose="020B0604020202020204" pitchFamily="34" charset="0"/>
                      </a:endParaRPr>
                    </a:p>
                  </a:txBody>
                  <a:tcPr marL="9525" marR="9525" marT="9525" marB="0" anchor="ctr">
                    <a:solidFill>
                      <a:srgbClr val="FFA331"/>
                    </a:solidFill>
                  </a:tcPr>
                </a:tc>
                <a:tc hMerge="1">
                  <a:txBody>
                    <a:bodyPr/>
                    <a:lstStyle/>
                    <a:p>
                      <a:endParaRPr lang="en-US"/>
                    </a:p>
                  </a:txBody>
                  <a:tcPr/>
                </a:tc>
                <a:tc gridSpan="2">
                  <a:txBody>
                    <a:bodyPr/>
                    <a:lstStyle/>
                    <a:p>
                      <a:pPr algn="ctr" rtl="0" fontAlgn="ctr"/>
                      <a:r>
                        <a:rPr lang="en-US" sz="1400" u="none" strike="noStrike" dirty="0">
                          <a:effectLst/>
                        </a:rPr>
                        <a:t>SUMMER</a:t>
                      </a:r>
                      <a:endParaRPr lang="en-US" sz="1400" b="0" i="0" u="none" strike="noStrike" dirty="0">
                        <a:solidFill>
                          <a:srgbClr val="000000"/>
                        </a:solidFill>
                        <a:effectLst/>
                        <a:latin typeface="Arial" panose="020B0604020202020204" pitchFamily="34" charset="0"/>
                      </a:endParaRPr>
                    </a:p>
                  </a:txBody>
                  <a:tcPr marL="9525" marR="9525" marT="9525" marB="0" anchor="ctr">
                    <a:solidFill>
                      <a:srgbClr val="FF0000"/>
                    </a:solidFill>
                  </a:tcPr>
                </a:tc>
                <a:tc hMerge="1">
                  <a:txBody>
                    <a:bodyPr/>
                    <a:lstStyle/>
                    <a:p>
                      <a:endParaRPr lang="en-US"/>
                    </a:p>
                  </a:txBody>
                  <a:tcPr/>
                </a:tc>
                <a:tc gridSpan="2">
                  <a:txBody>
                    <a:bodyPr/>
                    <a:lstStyle/>
                    <a:p>
                      <a:pPr algn="ctr" rtl="0" fontAlgn="ctr"/>
                      <a:r>
                        <a:rPr lang="en-US" sz="1400" u="none" strike="noStrike" dirty="0">
                          <a:effectLst/>
                        </a:rPr>
                        <a:t>FALL</a:t>
                      </a:r>
                      <a:endParaRPr lang="en-US" sz="1400" b="1" i="0" u="none" strike="noStrike" dirty="0">
                        <a:solidFill>
                          <a:srgbClr val="000000"/>
                        </a:solidFill>
                        <a:effectLst/>
                        <a:latin typeface="Arial" panose="020B0604020202020204" pitchFamily="34" charset="0"/>
                      </a:endParaRPr>
                    </a:p>
                  </a:txBody>
                  <a:tcPr marL="9525" marR="9525" marT="9525" marB="0" anchor="ctr">
                    <a:solidFill>
                      <a:srgbClr val="00B0F0"/>
                    </a:solidFill>
                  </a:tcPr>
                </a:tc>
                <a:tc hMerge="1">
                  <a:txBody>
                    <a:bodyPr/>
                    <a:lstStyle/>
                    <a:p>
                      <a:endParaRPr lang="en-US"/>
                    </a:p>
                  </a:txBody>
                  <a:tcPr/>
                </a:tc>
                <a:tc gridSpan="2">
                  <a:txBody>
                    <a:bodyPr/>
                    <a:lstStyle/>
                    <a:p>
                      <a:pPr algn="ctr" rtl="0" fontAlgn="ctr"/>
                      <a:r>
                        <a:rPr lang="en-US" sz="1400" u="none" strike="noStrike" dirty="0">
                          <a:effectLst/>
                        </a:rPr>
                        <a:t>            WINTER</a:t>
                      </a:r>
                      <a:endParaRPr lang="en-US" sz="1400" b="0" i="0" u="none" strike="noStrike" dirty="0">
                        <a:solidFill>
                          <a:srgbClr val="000000"/>
                        </a:solidFill>
                        <a:effectLst/>
                        <a:latin typeface="Arial" panose="020B0604020202020204" pitchFamily="34" charset="0"/>
                      </a:endParaRPr>
                    </a:p>
                  </a:txBody>
                  <a:tcPr marL="9525" marR="9525" marT="9525" marB="0" anchor="ctr">
                    <a:solidFill>
                      <a:srgbClr val="17E2E2"/>
                    </a:solidFill>
                  </a:tcPr>
                </a:tc>
                <a:tc hMerge="1">
                  <a:txBody>
                    <a:bodyPr/>
                    <a:lstStyle/>
                    <a:p>
                      <a:endParaRPr lang="en-US"/>
                    </a:p>
                  </a:txBody>
                  <a:tcPr/>
                </a:tc>
                <a:extLst>
                  <a:ext uri="{0D108BD9-81ED-4DB2-BD59-A6C34878D82A}">
                    <a16:rowId xmlns:a16="http://schemas.microsoft.com/office/drawing/2014/main" val="186870205"/>
                  </a:ext>
                </a:extLst>
              </a:tr>
              <a:tr h="296460">
                <a:tc>
                  <a:txBody>
                    <a:bodyPr/>
                    <a:lstStyle/>
                    <a:p>
                      <a:pPr algn="ctr" rtl="0" fontAlgn="ctr"/>
                      <a:r>
                        <a:rPr lang="en-US" sz="1400" u="none" strike="noStrike">
                          <a:effectLst/>
                        </a:rPr>
                        <a:t>INCIDENTS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558</a:t>
                      </a:r>
                      <a:endParaRPr lang="en-US"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INCIDENTS</a:t>
                      </a:r>
                      <a:endParaRPr lang="en-US"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221</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INCIDENTS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703</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INCIDENTS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586</a:t>
                      </a:r>
                      <a:endParaRPr lang="en-US" sz="14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161996967"/>
                  </a:ext>
                </a:extLst>
              </a:tr>
              <a:tr h="296460">
                <a:tc>
                  <a:txBody>
                    <a:bodyPr/>
                    <a:lstStyle/>
                    <a:p>
                      <a:pPr algn="ctr" rtl="0" fontAlgn="ctr"/>
                      <a:r>
                        <a:rPr lang="en-US" sz="1400" u="none" strike="noStrike">
                          <a:effectLst/>
                        </a:rPr>
                        <a:t>VICTIMS </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969</a:t>
                      </a:r>
                      <a:endParaRPr lang="en-US"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VICTIMS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263</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VICTIMS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969</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VICTIMS</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903</a:t>
                      </a:r>
                      <a:endParaRPr lang="en-US" sz="14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645915579"/>
                  </a:ext>
                </a:extLst>
              </a:tr>
              <a:tr h="296460">
                <a:tc>
                  <a:txBody>
                    <a:bodyPr/>
                    <a:lstStyle/>
                    <a:p>
                      <a:pPr algn="ctr" rtl="0" fontAlgn="ctr"/>
                      <a:r>
                        <a:rPr lang="en-US" sz="1200" u="none" strike="noStrike" dirty="0">
                          <a:effectLst/>
                        </a:rPr>
                        <a:t>Victim/Incident Ratio</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1.73</a:t>
                      </a:r>
                      <a:endParaRPr lang="en-US"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Victim/</a:t>
                      </a:r>
                      <a:r>
                        <a:rPr lang="en-US" sz="1200" u="none" strike="noStrike" dirty="0">
                          <a:effectLst/>
                        </a:rPr>
                        <a:t>Incident</a:t>
                      </a:r>
                      <a:r>
                        <a:rPr lang="en-US" sz="1400" u="none" strike="noStrike" dirty="0">
                          <a:effectLst/>
                        </a:rPr>
                        <a:t> Ratio </a:t>
                      </a:r>
                      <a:endParaRPr lang="en-US" sz="14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a:effectLst/>
                        </a:rPr>
                        <a:t>1.19</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ctr"/>
                      <a:r>
                        <a:rPr lang="en-US" sz="1400" u="none" strike="noStrike" dirty="0">
                          <a:effectLst/>
                        </a:rPr>
                        <a:t>Victim/</a:t>
                      </a:r>
                      <a:r>
                        <a:rPr lang="en-US" sz="1200" u="none" strike="noStrike" kern="1200" dirty="0">
                          <a:solidFill>
                            <a:schemeClr val="dk1"/>
                          </a:solidFill>
                          <a:effectLst/>
                          <a:latin typeface="+mn-lt"/>
                          <a:ea typeface="+mn-ea"/>
                          <a:cs typeface="+mn-cs"/>
                        </a:rPr>
                        <a:t>Incident Ratio</a:t>
                      </a:r>
                    </a:p>
                  </a:txBody>
                  <a:tcPr marL="9525" marR="9525" marT="9525" marB="0" anchor="ctr"/>
                </a:tc>
                <a:tc>
                  <a:txBody>
                    <a:bodyPr/>
                    <a:lstStyle/>
                    <a:p>
                      <a:pPr algn="ctr" rtl="0" fontAlgn="ctr"/>
                      <a:r>
                        <a:rPr lang="en-US" sz="1400" u="none" strike="noStrike">
                          <a:effectLst/>
                        </a:rPr>
                        <a:t>1.37</a:t>
                      </a:r>
                      <a:endParaRPr lang="en-US" sz="1400" b="0" i="0" u="none" strike="noStrike">
                        <a:solidFill>
                          <a:srgbClr val="000000"/>
                        </a:solidFill>
                        <a:effectLst/>
                        <a:latin typeface="Arial" panose="020B0604020202020204" pitchFamily="34" charset="0"/>
                      </a:endParaRPr>
                    </a:p>
                  </a:txBody>
                  <a:tcPr marL="9525" marR="9525" marT="9525" marB="0" anchor="ctr"/>
                </a:tc>
                <a:tc>
                  <a:txBody>
                    <a:bodyPr/>
                    <a:lstStyle/>
                    <a:p>
                      <a:pPr marL="0" algn="ctr" defTabSz="457200" rtl="0" eaLnBrk="1" fontAlgn="ctr" latinLnBrk="0" hangingPunct="1"/>
                      <a:r>
                        <a:rPr lang="en-US" sz="1200" u="none" strike="noStrike" kern="1200" dirty="0">
                          <a:solidFill>
                            <a:schemeClr val="dk1"/>
                          </a:solidFill>
                          <a:effectLst/>
                          <a:latin typeface="+mn-lt"/>
                          <a:ea typeface="+mn-ea"/>
                          <a:cs typeface="+mn-cs"/>
                        </a:rPr>
                        <a:t>Victim/Incident Ratio</a:t>
                      </a:r>
                    </a:p>
                  </a:txBody>
                  <a:tcPr marL="9525" marR="9525" marT="9525"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432173005"/>
                  </a:ext>
                </a:extLst>
              </a:tr>
            </a:tbl>
          </a:graphicData>
        </a:graphic>
      </p:graphicFrame>
      <p:sp>
        <p:nvSpPr>
          <p:cNvPr id="14" name="TextBox 13">
            <a:extLst>
              <a:ext uri="{FF2B5EF4-FFF2-40B4-BE49-F238E27FC236}">
                <a16:creationId xmlns:a16="http://schemas.microsoft.com/office/drawing/2014/main" id="{8D63FCE6-41AD-0827-E488-AAC8703A0561}"/>
              </a:ext>
            </a:extLst>
          </p:cNvPr>
          <p:cNvSpPr txBox="1"/>
          <p:nvPr/>
        </p:nvSpPr>
        <p:spPr>
          <a:xfrm>
            <a:off x="7901189" y="5742332"/>
            <a:ext cx="1210524" cy="1384995"/>
          </a:xfrm>
          <a:prstGeom prst="rect">
            <a:avLst/>
          </a:prstGeom>
          <a:noFill/>
        </p:spPr>
        <p:txBody>
          <a:bodyPr wrap="square" rtlCol="0">
            <a:spAutoFit/>
          </a:bodyPr>
          <a:lstStyle/>
          <a:p>
            <a:endParaRPr lang="en-US"/>
          </a:p>
          <a:p>
            <a:endParaRPr lang="en-US"/>
          </a:p>
          <a:p>
            <a:endParaRPr lang="en-US"/>
          </a:p>
          <a:p>
            <a:endParaRPr lang="en-US"/>
          </a:p>
          <a:p>
            <a:endParaRPr lang="en-US"/>
          </a:p>
          <a:p>
            <a:endParaRPr lang="en-US"/>
          </a:p>
        </p:txBody>
      </p:sp>
      <p:sp>
        <p:nvSpPr>
          <p:cNvPr id="17" name="TextBox 16">
            <a:extLst>
              <a:ext uri="{FF2B5EF4-FFF2-40B4-BE49-F238E27FC236}">
                <a16:creationId xmlns:a16="http://schemas.microsoft.com/office/drawing/2014/main" id="{BCC5AFA4-99F4-08F6-9FB1-85EA62EC7D64}"/>
              </a:ext>
            </a:extLst>
          </p:cNvPr>
          <p:cNvSpPr txBox="1"/>
          <p:nvPr/>
        </p:nvSpPr>
        <p:spPr>
          <a:xfrm>
            <a:off x="392806" y="5782437"/>
            <a:ext cx="11636062" cy="738664"/>
          </a:xfrm>
          <a:prstGeom prst="rect">
            <a:avLst/>
          </a:prstGeom>
          <a:noFill/>
        </p:spPr>
        <p:txBody>
          <a:bodyPr wrap="square" lIns="91440" tIns="45720" rIns="91440" bIns="45720" rtlCol="0" anchor="t">
            <a:spAutoFit/>
          </a:bodyPr>
          <a:lstStyle/>
          <a:p>
            <a:r>
              <a:rPr lang="en-US" dirty="0"/>
              <a:t>VICTIMS : 1808 MALES                      Avg Age of Victims : ~10</a:t>
            </a:r>
          </a:p>
          <a:p>
            <a:r>
              <a:rPr lang="en-US" dirty="0"/>
              <a:t>	541 FEMALES                   Avg Shooter age : Teen (~15) </a:t>
            </a:r>
          </a:p>
          <a:p>
            <a:r>
              <a:rPr lang="en-US" dirty="0"/>
              <a:t>	747 NO DATA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106390cac85_0_5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66" name="Google Shape;766;g106390cac85_0_52"/>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4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g106390cac85_0_5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8" name="Google Shape;768;g106390cac85_0_52"/>
          <p:cNvSpPr/>
          <p:nvPr/>
        </p:nvSpPr>
        <p:spPr>
          <a:xfrm>
            <a:off x="-12294" y="2060071"/>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b="1" dirty="0"/>
              <a:t>BIMODALITY</a:t>
            </a:r>
            <a:r>
              <a:rPr lang="en-US" dirty="0"/>
              <a:t> : High in Winter, Spring, then dip in summer, again high Fall onwards. </a:t>
            </a:r>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Font typeface="Wingdings" pitchFamily="2" charset="2"/>
              <a:buChar char="Ø"/>
            </a:pPr>
            <a:r>
              <a:rPr lang="en-US" sz="1400" b="0" i="0" u="none" strike="noStrike" cap="none" dirty="0">
                <a:solidFill>
                  <a:srgbClr val="000000"/>
                </a:solidFill>
                <a:latin typeface="Arial"/>
                <a:ea typeface="Arial"/>
                <a:cs typeface="Arial"/>
                <a:sym typeface="Arial"/>
              </a:rPr>
              <a:t>Most shootings:  JAN, FEB, MAY, SEP, OCT. (BEFORE/AFTER VACATIONS).</a:t>
            </a:r>
            <a:r>
              <a:rPr lang="en-US" dirty="0"/>
              <a:t>	</a:t>
            </a:r>
            <a:endParaRPr lang="en-US" sz="1400" b="0" i="0" u="none" strike="noStrike" cap="none" dirty="0">
              <a:solidFill>
                <a:srgbClr val="000000"/>
              </a:solidFill>
              <a:latin typeface="Arial"/>
              <a:ea typeface="Arial"/>
              <a:cs typeface="Arial"/>
              <a:sym typeface="Arial"/>
            </a:endParaRPr>
          </a:p>
          <a:p>
            <a:pPr marL="285750" lvl="0" indent="-285750">
              <a:buFont typeface="Wingdings" pitchFamily="2" charset="2"/>
              <a:buChar char="Ø"/>
            </a:pPr>
            <a:r>
              <a:rPr lang="en-US" dirty="0"/>
              <a:t>Least shootings: JUN, JUL, AUG. Goes Down towards end of the year. (Vacation times)</a:t>
            </a:r>
          </a:p>
          <a:p>
            <a:pPr lvl="0"/>
            <a:r>
              <a:rPr lang="en-US" dirty="0"/>
              <a:t>			</a:t>
            </a:r>
          </a:p>
          <a:p>
            <a:pPr lvl="0"/>
            <a:endParaRPr lang="en-US" sz="1400" b="0" i="0" u="none" strike="noStrike" cap="none" dirty="0">
              <a:solidFill>
                <a:srgbClr val="000000"/>
              </a:solidFill>
              <a:latin typeface="Arial"/>
              <a:ea typeface="Arial"/>
              <a:cs typeface="Arial"/>
              <a:sym typeface="Arial"/>
            </a:endParaRPr>
          </a:p>
          <a:p>
            <a:pPr lvl="0"/>
            <a:endParaRPr lang="en-US" sz="1200" b="0" i="0" u="none" strike="noStrike" cap="none" dirty="0">
              <a:solidFill>
                <a:srgbClr val="000000"/>
              </a:solidFill>
              <a:latin typeface="Arial"/>
              <a:ea typeface="Arial"/>
              <a:cs typeface="Arial"/>
              <a:sym typeface="Arial"/>
            </a:endParaRPr>
          </a:p>
          <a:p>
            <a:pPr lvl="0"/>
            <a:r>
              <a:rPr lang="en-US" sz="1200" b="0" i="0" u="none" strike="noStrike" cap="none" dirty="0">
                <a:solidFill>
                  <a:srgbClr val="000000"/>
                </a:solidFill>
                <a:latin typeface="Arial"/>
                <a:ea typeface="Arial"/>
                <a:cs typeface="Arial"/>
                <a:sym typeface="Arial"/>
              </a:rPr>
              <a:t># Last 5 Years Below (2022 half year data.)</a:t>
            </a:r>
          </a:p>
          <a:p>
            <a:pPr lvl="0"/>
            <a:endParaRPr sz="1400" b="0" i="0" u="none" strike="noStrike" cap="none" dirty="0">
              <a:solidFill>
                <a:srgbClr val="000000"/>
              </a:solidFill>
              <a:latin typeface="Arial"/>
              <a:ea typeface="Arial"/>
              <a:cs typeface="Arial"/>
              <a:sym typeface="Arial"/>
            </a:endParaRPr>
          </a:p>
        </p:txBody>
      </p:sp>
      <p:sp>
        <p:nvSpPr>
          <p:cNvPr id="770" name="Google Shape;770;g106390cac85_0_52"/>
          <p:cNvSpPr txBox="1">
            <a:spLocks noGrp="1"/>
          </p:cNvSpPr>
          <p:nvPr>
            <p:ph type="title"/>
          </p:nvPr>
        </p:nvSpPr>
        <p:spPr>
          <a:xfrm>
            <a:off x="648930" y="629267"/>
            <a:ext cx="9252300" cy="1016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Shooting per Month</a:t>
            </a:r>
            <a:endParaRPr/>
          </a:p>
        </p:txBody>
      </p:sp>
      <p:graphicFrame>
        <p:nvGraphicFramePr>
          <p:cNvPr id="3" name="Content Placeholder 2">
            <a:extLst>
              <a:ext uri="{FF2B5EF4-FFF2-40B4-BE49-F238E27FC236}">
                <a16:creationId xmlns:a16="http://schemas.microsoft.com/office/drawing/2014/main" id="{24CE001A-0217-00F0-6132-5FE664DB29CC}"/>
              </a:ext>
            </a:extLst>
          </p:cNvPr>
          <p:cNvGraphicFramePr>
            <a:graphicFrameLocks noGrp="1"/>
          </p:cNvGraphicFramePr>
          <p:nvPr>
            <p:ph idx="1"/>
          </p:nvPr>
        </p:nvGraphicFramePr>
        <p:xfrm>
          <a:off x="9182616" y="4007922"/>
          <a:ext cx="2926980" cy="2804160"/>
        </p:xfrm>
        <a:graphic>
          <a:graphicData uri="http://schemas.openxmlformats.org/drawingml/2006/table">
            <a:tbl>
              <a:tblPr firstRow="1" firstCol="1" bandRow="1">
                <a:tableStyleId>{5C22544A-7EE6-4342-B048-85BDC9FD1C3A}</a:tableStyleId>
              </a:tblPr>
              <a:tblGrid>
                <a:gridCol w="800735">
                  <a:extLst>
                    <a:ext uri="{9D8B030D-6E8A-4147-A177-3AD203B41FA5}">
                      <a16:colId xmlns:a16="http://schemas.microsoft.com/office/drawing/2014/main" val="2417070048"/>
                    </a:ext>
                  </a:extLst>
                </a:gridCol>
                <a:gridCol w="1051297">
                  <a:extLst>
                    <a:ext uri="{9D8B030D-6E8A-4147-A177-3AD203B41FA5}">
                      <a16:colId xmlns:a16="http://schemas.microsoft.com/office/drawing/2014/main" val="817475386"/>
                    </a:ext>
                  </a:extLst>
                </a:gridCol>
                <a:gridCol w="1074948">
                  <a:extLst>
                    <a:ext uri="{9D8B030D-6E8A-4147-A177-3AD203B41FA5}">
                      <a16:colId xmlns:a16="http://schemas.microsoft.com/office/drawing/2014/main" val="4201166112"/>
                    </a:ext>
                  </a:extLst>
                </a:gridCol>
              </a:tblGrid>
              <a:tr h="224597">
                <a:tc>
                  <a:txBody>
                    <a:bodyPr/>
                    <a:lstStyle/>
                    <a:p>
                      <a:pPr marL="0" marR="0" algn="ctr">
                        <a:spcBef>
                          <a:spcPts val="0"/>
                        </a:spcBef>
                        <a:spcAft>
                          <a:spcPts val="0"/>
                        </a:spcAft>
                      </a:pPr>
                      <a:r>
                        <a:rPr lang="en-US" sz="1600" dirty="0">
                          <a:effectLst/>
                        </a:rPr>
                        <a:t>Month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effectLst/>
                        </a:rPr>
                        <a:t>Incidents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effectLst/>
                        </a:rPr>
                        <a:t>victims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25060928"/>
                  </a:ext>
                </a:extLst>
              </a:tr>
              <a:tr h="196524">
                <a:tc>
                  <a:txBody>
                    <a:bodyPr/>
                    <a:lstStyle/>
                    <a:p>
                      <a:pPr marL="0" marR="0" algn="ctr">
                        <a:spcBef>
                          <a:spcPts val="0"/>
                        </a:spcBef>
                        <a:spcAft>
                          <a:spcPts val="0"/>
                        </a:spcAft>
                      </a:pPr>
                      <a:r>
                        <a:rPr lang="en-US" sz="1400" dirty="0">
                          <a:effectLst/>
                        </a:rPr>
                        <a:t>Jan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224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339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27306824"/>
                  </a:ext>
                </a:extLst>
              </a:tr>
              <a:tr h="196524">
                <a:tc>
                  <a:txBody>
                    <a:bodyPr/>
                    <a:lstStyle/>
                    <a:p>
                      <a:pPr marL="0" marR="0" algn="ctr">
                        <a:spcBef>
                          <a:spcPts val="0"/>
                        </a:spcBef>
                        <a:spcAft>
                          <a:spcPts val="0"/>
                        </a:spcAft>
                      </a:pPr>
                      <a:r>
                        <a:rPr lang="en-US" sz="1400" dirty="0">
                          <a:effectLst/>
                        </a:rPr>
                        <a:t>Feb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203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324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75426862"/>
                  </a:ext>
                </a:extLst>
              </a:tr>
              <a:tr h="196524">
                <a:tc>
                  <a:txBody>
                    <a:bodyPr/>
                    <a:lstStyle/>
                    <a:p>
                      <a:pPr marL="0" marR="0" algn="ctr">
                        <a:spcBef>
                          <a:spcPts val="0"/>
                        </a:spcBef>
                        <a:spcAft>
                          <a:spcPts val="0"/>
                        </a:spcAft>
                      </a:pPr>
                      <a:r>
                        <a:rPr lang="en-US" sz="1400" dirty="0">
                          <a:effectLst/>
                        </a:rPr>
                        <a:t>Mar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186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250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23503891"/>
                  </a:ext>
                </a:extLst>
              </a:tr>
              <a:tr h="196524">
                <a:tc>
                  <a:txBody>
                    <a:bodyPr/>
                    <a:lstStyle/>
                    <a:p>
                      <a:pPr marL="0" marR="0" algn="ctr">
                        <a:spcBef>
                          <a:spcPts val="0"/>
                        </a:spcBef>
                        <a:spcAft>
                          <a:spcPts val="0"/>
                        </a:spcAft>
                      </a:pPr>
                      <a:r>
                        <a:rPr lang="en-US" sz="1400">
                          <a:effectLst/>
                        </a:rPr>
                        <a:t>Apr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168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250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40418437"/>
                  </a:ext>
                </a:extLst>
              </a:tr>
              <a:tr h="196524">
                <a:tc>
                  <a:txBody>
                    <a:bodyPr/>
                    <a:lstStyle/>
                    <a:p>
                      <a:pPr marL="0" marR="0" algn="ctr">
                        <a:spcBef>
                          <a:spcPts val="0"/>
                        </a:spcBef>
                        <a:spcAft>
                          <a:spcPts val="0"/>
                        </a:spcAft>
                      </a:pPr>
                      <a:r>
                        <a:rPr lang="en-US" sz="1400">
                          <a:effectLst/>
                        </a:rPr>
                        <a:t>May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204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471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35517565"/>
                  </a:ext>
                </a:extLst>
              </a:tr>
              <a:tr h="196524">
                <a:tc>
                  <a:txBody>
                    <a:bodyPr/>
                    <a:lstStyle/>
                    <a:p>
                      <a:pPr marL="0" marR="0" algn="ctr">
                        <a:spcBef>
                          <a:spcPts val="0"/>
                        </a:spcBef>
                        <a:spcAft>
                          <a:spcPts val="0"/>
                        </a:spcAft>
                      </a:pPr>
                      <a:r>
                        <a:rPr lang="en-US" sz="1400">
                          <a:effectLst/>
                        </a:rPr>
                        <a:t>Jun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46369009"/>
                  </a:ext>
                </a:extLst>
              </a:tr>
              <a:tr h="196524">
                <a:tc>
                  <a:txBody>
                    <a:bodyPr/>
                    <a:lstStyle/>
                    <a:p>
                      <a:pPr marL="0" marR="0" algn="ctr">
                        <a:spcBef>
                          <a:spcPts val="0"/>
                        </a:spcBef>
                        <a:spcAft>
                          <a:spcPts val="0"/>
                        </a:spcAft>
                      </a:pPr>
                      <a:r>
                        <a:rPr lang="en-US" sz="1400" dirty="0">
                          <a:effectLst/>
                        </a:rPr>
                        <a:t>Jul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47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23491263"/>
                  </a:ext>
                </a:extLst>
              </a:tr>
              <a:tr h="196524">
                <a:tc>
                  <a:txBody>
                    <a:bodyPr/>
                    <a:lstStyle/>
                    <a:p>
                      <a:pPr marL="0" marR="0" algn="ctr">
                        <a:spcBef>
                          <a:spcPts val="0"/>
                        </a:spcBef>
                        <a:spcAft>
                          <a:spcPts val="0"/>
                        </a:spcAft>
                      </a:pPr>
                      <a:r>
                        <a:rPr lang="en-US" sz="1400" dirty="0">
                          <a:effectLst/>
                        </a:rPr>
                        <a:t>Aug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118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144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24487491"/>
                  </a:ext>
                </a:extLst>
              </a:tr>
              <a:tr h="196524">
                <a:tc>
                  <a:txBody>
                    <a:bodyPr/>
                    <a:lstStyle/>
                    <a:p>
                      <a:pPr marL="0" marR="0" algn="ctr">
                        <a:spcBef>
                          <a:spcPts val="0"/>
                        </a:spcBef>
                        <a:spcAft>
                          <a:spcPts val="0"/>
                        </a:spcAft>
                      </a:pPr>
                      <a:r>
                        <a:rPr lang="en-US" sz="1400" dirty="0">
                          <a:effectLst/>
                        </a:rPr>
                        <a:t>Sep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265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352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11776913"/>
                  </a:ext>
                </a:extLst>
              </a:tr>
              <a:tr h="196524">
                <a:tc>
                  <a:txBody>
                    <a:bodyPr/>
                    <a:lstStyle/>
                    <a:p>
                      <a:pPr marL="0" marR="0" algn="ctr">
                        <a:spcBef>
                          <a:spcPts val="0"/>
                        </a:spcBef>
                        <a:spcAft>
                          <a:spcPts val="0"/>
                        </a:spcAft>
                      </a:pPr>
                      <a:r>
                        <a:rPr lang="en-US" sz="1400" dirty="0">
                          <a:effectLst/>
                        </a:rPr>
                        <a:t>Oct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233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328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95256087"/>
                  </a:ext>
                </a:extLst>
              </a:tr>
              <a:tr h="196524">
                <a:tc>
                  <a:txBody>
                    <a:bodyPr/>
                    <a:lstStyle/>
                    <a:p>
                      <a:pPr marL="0" marR="0" algn="ctr">
                        <a:spcBef>
                          <a:spcPts val="0"/>
                        </a:spcBef>
                        <a:spcAft>
                          <a:spcPts val="0"/>
                        </a:spcAft>
                      </a:pPr>
                      <a:r>
                        <a:rPr lang="en-US" sz="1400" dirty="0">
                          <a:effectLst/>
                        </a:rPr>
                        <a:t>Nov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177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250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44826054"/>
                  </a:ext>
                </a:extLst>
              </a:tr>
              <a:tr h="196524">
                <a:tc>
                  <a:txBody>
                    <a:bodyPr/>
                    <a:lstStyle/>
                    <a:p>
                      <a:pPr marL="0" marR="0" algn="ctr">
                        <a:spcBef>
                          <a:spcPts val="0"/>
                        </a:spcBef>
                        <a:spcAft>
                          <a:spcPts val="0"/>
                        </a:spcAft>
                      </a:pPr>
                      <a:r>
                        <a:rPr lang="en-US" sz="1400" dirty="0">
                          <a:effectLst/>
                        </a:rPr>
                        <a:t>Dec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161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241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9262233"/>
                  </a:ext>
                </a:extLst>
              </a:tr>
            </a:tbl>
          </a:graphicData>
        </a:graphic>
      </p:graphicFrame>
      <p:pic>
        <p:nvPicPr>
          <p:cNvPr id="4" name="Picture 3">
            <a:extLst>
              <a:ext uri="{FF2B5EF4-FFF2-40B4-BE49-F238E27FC236}">
                <a16:creationId xmlns:a16="http://schemas.microsoft.com/office/drawing/2014/main" id="{A3C355B5-360D-0F68-EBDB-726379F7D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180" y="4076823"/>
            <a:ext cx="4569727" cy="2809318"/>
          </a:xfrm>
          <a:prstGeom prst="rect">
            <a:avLst/>
          </a:prstGeom>
        </p:spPr>
      </p:pic>
      <p:pic>
        <p:nvPicPr>
          <p:cNvPr id="6" name="Picture 2">
            <a:extLst>
              <a:ext uri="{FF2B5EF4-FFF2-40B4-BE49-F238E27FC236}">
                <a16:creationId xmlns:a16="http://schemas.microsoft.com/office/drawing/2014/main" id="{E0E2580A-41B7-992E-9BAD-570443B111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 y="4281454"/>
            <a:ext cx="4369579" cy="2430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106390cac85_0_8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76" name="Google Shape;776;g106390cac85_0_85"/>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4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g106390cac85_0_8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8" name="Google Shape;778;g106390cac85_0_85"/>
          <p:cNvSpPr/>
          <p:nvPr/>
        </p:nvSpPr>
        <p:spPr>
          <a:xfrm>
            <a:off x="-206" y="1762059"/>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457200" lvl="0" indent="0" algn="l" rtl="0">
              <a:lnSpc>
                <a:spcPct val="107916"/>
              </a:lnSpc>
              <a:spcBef>
                <a:spcPts val="1200"/>
              </a:spcBef>
              <a:spcAft>
                <a:spcPts val="0"/>
              </a:spcAft>
              <a:buNone/>
            </a:pPr>
            <a:endParaRPr dirty="0">
              <a:solidFill>
                <a:schemeClr val="dk1"/>
              </a:solidFill>
              <a:latin typeface="Calibri"/>
              <a:ea typeface="Calibri"/>
              <a:cs typeface="Calibri"/>
              <a:sym typeface="Calibri"/>
            </a:endParaRPr>
          </a:p>
          <a:p>
            <a:pPr lvl="0"/>
            <a:endParaRPr lang="en-US" b="1" dirty="0"/>
          </a:p>
          <a:p>
            <a:pPr lvl="0"/>
            <a:r>
              <a:rPr lang="en-US" b="1" dirty="0"/>
              <a:t>BIMODALITY</a:t>
            </a:r>
            <a:r>
              <a:rPr lang="en-US" dirty="0"/>
              <a:t> : Inferential to Months. </a:t>
            </a:r>
          </a:p>
          <a:p>
            <a:pPr lvl="0"/>
            <a:endParaRPr lang="en-US" dirty="0"/>
          </a:p>
          <a:p>
            <a:pPr lvl="0"/>
            <a:endParaRPr lang="en-US" dirty="0"/>
          </a:p>
          <a:p>
            <a:pPr marL="285750" lvl="0" indent="-285750">
              <a:buFont typeface="Wingdings" pitchFamily="2" charset="2"/>
              <a:buChar char="Ø"/>
            </a:pPr>
            <a:r>
              <a:rPr lang="en-US" b="1" dirty="0"/>
              <a:t>14 Weeks with &gt; 50 incidents</a:t>
            </a:r>
            <a:r>
              <a:rPr lang="en-US" dirty="0"/>
              <a:t>.</a:t>
            </a:r>
          </a:p>
          <a:p>
            <a:pPr marL="285750" lvl="0" indent="-285750">
              <a:buFont typeface="Wingdings" pitchFamily="2" charset="2"/>
              <a:buChar char="Ø"/>
            </a:pPr>
            <a:r>
              <a:rPr lang="en-US" dirty="0"/>
              <a:t>Time Frame :   	Jan 15 - Feb15 .</a:t>
            </a:r>
          </a:p>
          <a:p>
            <a:pPr lvl="6"/>
            <a:r>
              <a:rPr lang="en-US" dirty="0"/>
              <a:t>	 	May </a:t>
            </a:r>
          </a:p>
          <a:p>
            <a:pPr lvl="6"/>
            <a:r>
              <a:rPr lang="en-US" dirty="0"/>
              <a:t>		 Aug 30 - Oct 31.</a:t>
            </a:r>
          </a:p>
          <a:p>
            <a:pPr lvl="6"/>
            <a:r>
              <a:rPr lang="en-US" dirty="0"/>
              <a:t>		 Dec 01 - Dec 14.</a:t>
            </a:r>
          </a:p>
          <a:p>
            <a:pPr lvl="6"/>
            <a:endParaRPr lang="en-US" dirty="0"/>
          </a:p>
          <a:p>
            <a:pPr lvl="6"/>
            <a:endParaRPr lang="en-US" dirty="0"/>
          </a:p>
          <a:p>
            <a:pPr marL="285750" lvl="6" indent="-285750">
              <a:buFont typeface="Wingdings" pitchFamily="2" charset="2"/>
              <a:buChar char="Ø"/>
            </a:pPr>
            <a:r>
              <a:rPr lang="en-US" b="1" dirty="0"/>
              <a:t>23 Weeks with incidents between 30-50</a:t>
            </a:r>
            <a:r>
              <a:rPr lang="en-US" dirty="0"/>
              <a:t>.</a:t>
            </a:r>
          </a:p>
          <a:p>
            <a:pPr marL="285750" lvl="6" indent="-285750">
              <a:buFont typeface="Wingdings" pitchFamily="2" charset="2"/>
              <a:buChar char="Ø"/>
            </a:pPr>
            <a:r>
              <a:rPr lang="en-US" dirty="0"/>
              <a:t>Time Frame :  Except Summer and Late Dec.	</a:t>
            </a:r>
          </a:p>
          <a:p>
            <a:pPr lvl="6"/>
            <a:endParaRPr lang="en-US" dirty="0"/>
          </a:p>
          <a:p>
            <a:pPr lvl="6"/>
            <a:endParaRPr lang="en-US" dirty="0"/>
          </a:p>
          <a:p>
            <a:pPr lvl="6"/>
            <a:endParaRPr lang="en-US" dirty="0"/>
          </a:p>
          <a:p>
            <a:pPr marL="285750" lvl="0" indent="-285750">
              <a:buFont typeface="Wingdings" pitchFamily="2" charset="2"/>
              <a:buChar char="Ø"/>
            </a:pPr>
            <a:r>
              <a:rPr lang="en-US" b="1" dirty="0"/>
              <a:t>15 Weeks with &lt; 30 incidents</a:t>
            </a:r>
            <a:r>
              <a:rPr lang="en-US" dirty="0"/>
              <a:t>.</a:t>
            </a:r>
          </a:p>
          <a:p>
            <a:pPr marL="285750" lvl="0" indent="-285750">
              <a:buFont typeface="Wingdings" pitchFamily="2" charset="2"/>
              <a:buChar char="Ø"/>
            </a:pPr>
            <a:r>
              <a:rPr lang="en-US" dirty="0"/>
              <a:t>Time Frame: 	May – August (Summers).</a:t>
            </a:r>
          </a:p>
          <a:p>
            <a:pPr lvl="0"/>
            <a:r>
              <a:rPr lang="en-US" dirty="0"/>
              <a:t>		Late December.</a:t>
            </a:r>
          </a:p>
          <a:p>
            <a:pPr lvl="4"/>
            <a:r>
              <a:rPr lang="en-US" dirty="0"/>
              <a:t>	</a:t>
            </a:r>
          </a:p>
          <a:p>
            <a:pPr lvl="0"/>
            <a:endParaRPr lang="en-US" dirty="0"/>
          </a:p>
          <a:p>
            <a:pPr lvl="0"/>
            <a:endParaRPr lang="en-US" dirty="0"/>
          </a:p>
          <a:p>
            <a:pPr marL="457200" lvl="0" indent="0" algn="l" rtl="0">
              <a:lnSpc>
                <a:spcPct val="107916"/>
              </a:lnSpc>
              <a:spcBef>
                <a:spcPts val="1200"/>
              </a:spcBef>
              <a:spcAft>
                <a:spcPts val="1200"/>
              </a:spcAft>
              <a:buNone/>
            </a:pPr>
            <a:endParaRPr u="sng" dirty="0">
              <a:solidFill>
                <a:srgbClr val="4472C4"/>
              </a:solidFill>
              <a:latin typeface="Calibri"/>
              <a:ea typeface="Calibri"/>
              <a:cs typeface="Calibri"/>
              <a:sym typeface="Calibri"/>
            </a:endParaRPr>
          </a:p>
        </p:txBody>
      </p:sp>
      <p:sp>
        <p:nvSpPr>
          <p:cNvPr id="779" name="Google Shape;779;g106390cac85_0_85"/>
          <p:cNvSpPr txBox="1">
            <a:spLocks noGrp="1"/>
          </p:cNvSpPr>
          <p:nvPr>
            <p:ph type="title"/>
          </p:nvPr>
        </p:nvSpPr>
        <p:spPr>
          <a:xfrm>
            <a:off x="648930" y="629267"/>
            <a:ext cx="9252300" cy="1016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Shootings per Week</a:t>
            </a:r>
            <a:endParaRPr/>
          </a:p>
        </p:txBody>
      </p:sp>
      <p:pic>
        <p:nvPicPr>
          <p:cNvPr id="2" name="Picture 1" descr="Chart, histogram&#10;&#10;Description automatically generated">
            <a:extLst>
              <a:ext uri="{FF2B5EF4-FFF2-40B4-BE49-F238E27FC236}">
                <a16:creationId xmlns:a16="http://schemas.microsoft.com/office/drawing/2014/main" id="{C7EF25B0-BB09-1F15-B3D0-E8BC35EA1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709" y="2477362"/>
            <a:ext cx="7528775" cy="446452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0" name="Google Shape;650;p84"/>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4"/>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84"/>
          <p:cNvSpPr/>
          <p:nvPr/>
        </p:nvSpPr>
        <p:spPr>
          <a:xfrm>
            <a:off x="-418" y="1834434"/>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dirty="0"/>
          </a:p>
          <a:p>
            <a:pPr lvl="0"/>
            <a:endParaRPr lang="en-US" dirty="0"/>
          </a:p>
          <a:p>
            <a:r>
              <a:rPr lang="en-US" b="1" dirty="0"/>
              <a:t>All Days</a:t>
            </a:r>
            <a:r>
              <a:rPr lang="en-US" dirty="0"/>
              <a:t> : 	Most Shootings on Weekdays ~94%                                                                                                           </a:t>
            </a:r>
            <a:r>
              <a:rPr lang="en-US" b="1" dirty="0"/>
              <a:t>Weekends</a:t>
            </a:r>
            <a:r>
              <a:rPr lang="en-US" dirty="0"/>
              <a:t>: Least Shootings. ~6%</a:t>
            </a:r>
          </a:p>
          <a:p>
            <a:pPr lvl="0"/>
            <a:r>
              <a:rPr lang="en-US" dirty="0"/>
              <a:t>				</a:t>
            </a:r>
          </a:p>
          <a:p>
            <a:r>
              <a:rPr lang="en-US" dirty="0"/>
              <a:t>	 Fits profile : After and Before holiday.                                                                                                          Mostly School games/outside. </a:t>
            </a:r>
          </a:p>
          <a:p>
            <a:pPr lvl="0"/>
            <a:r>
              <a:rPr lang="en-US" dirty="0"/>
              <a:t>	</a:t>
            </a:r>
            <a:r>
              <a:rPr lang="en-US" sz="1400" b="0" i="0" u="none" strike="noStrike" cap="none" dirty="0">
                <a:solidFill>
                  <a:srgbClr val="000000"/>
                </a:solidFill>
                <a:latin typeface="Arial"/>
                <a:ea typeface="Arial"/>
                <a:cs typeface="Arial"/>
                <a:sym typeface="Arial"/>
              </a:rPr>
              <a:t> Most on :     </a:t>
            </a:r>
            <a:r>
              <a:rPr lang="en-US" sz="1400" b="1" i="0" u="none" strike="noStrike" cap="none" dirty="0">
                <a:solidFill>
                  <a:srgbClr val="000000"/>
                </a:solidFill>
                <a:latin typeface="Arial"/>
                <a:ea typeface="Arial"/>
                <a:cs typeface="Arial"/>
                <a:sym typeface="Arial"/>
              </a:rPr>
              <a:t>Friday ~22%, </a:t>
            </a:r>
            <a:r>
              <a:rPr lang="en-US" sz="1400" i="0" u="none" strike="noStrike" cap="none" dirty="0">
                <a:solidFill>
                  <a:srgbClr val="000000"/>
                </a:solidFill>
                <a:latin typeface="Arial"/>
                <a:ea typeface="Arial"/>
                <a:cs typeface="Arial"/>
                <a:sym typeface="Arial"/>
              </a:rPr>
              <a:t>50% more than avg/day.</a:t>
            </a:r>
            <a:r>
              <a:rPr lang="en-US" sz="1400" b="0" i="0" u="none" strike="noStrike" cap="none" dirty="0">
                <a:solidFill>
                  <a:srgbClr val="000000"/>
                </a:solidFill>
                <a:latin typeface="Arial"/>
                <a:ea typeface="Arial"/>
                <a:cs typeface="Arial"/>
                <a:sym typeface="Arial"/>
              </a:rPr>
              <a:t>	</a:t>
            </a:r>
          </a:p>
          <a:p>
            <a:r>
              <a:rPr lang="en-US" b="1" dirty="0"/>
              <a:t> Time:</a:t>
            </a:r>
            <a:r>
              <a:rPr lang="en-US" dirty="0"/>
              <a:t> Morning and afternoon classes.</a:t>
            </a:r>
            <a:r>
              <a:rPr lang="en-US" sz="1400" b="0" i="0" u="none" strike="noStrike" cap="none" dirty="0">
                <a:solidFill>
                  <a:srgbClr val="000000"/>
                </a:solidFill>
                <a:latin typeface="Arial"/>
                <a:ea typeface="Arial"/>
                <a:cs typeface="Arial"/>
                <a:sym typeface="Arial"/>
              </a:rPr>
              <a:t>				</a:t>
            </a:r>
            <a:endParaRPr lang="en-US" sz="1400" b="0" i="0" u="none" strike="noStrike" cap="none" dirty="0">
              <a:solidFill>
                <a:srgbClr val="000000"/>
              </a:solidFill>
              <a:latin typeface="Arial"/>
              <a:ea typeface="Arial"/>
              <a:cs typeface="Arial"/>
            </a:endParaRPr>
          </a:p>
          <a:p>
            <a:pPr marL="0" marR="0" lvl="0" indent="0" algn="l" rtl="0">
              <a:lnSpc>
                <a:spcPct val="100000"/>
              </a:lnSpc>
              <a:spcBef>
                <a:spcPts val="0"/>
              </a:spcBef>
              <a:spcAft>
                <a:spcPts val="0"/>
              </a:spcAft>
              <a:buNone/>
            </a:pPr>
            <a:r>
              <a:rPr lang="en-US" dirty="0"/>
              <a:t>	</a:t>
            </a: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p:txBody>
      </p:sp>
      <p:sp>
        <p:nvSpPr>
          <p:cNvPr id="654" name="Google Shape;654;p84"/>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dirty="0"/>
              <a:t>Shooting per day and time</a:t>
            </a:r>
            <a:endParaRPr dirty="0"/>
          </a:p>
        </p:txBody>
      </p:sp>
      <p:pic>
        <p:nvPicPr>
          <p:cNvPr id="3" name="Content Placeholder 2" descr="Chart&#10;&#10;Description automatically generated">
            <a:extLst>
              <a:ext uri="{FF2B5EF4-FFF2-40B4-BE49-F238E27FC236}">
                <a16:creationId xmlns:a16="http://schemas.microsoft.com/office/drawing/2014/main" id="{07DE0E64-03C9-1511-5B80-31E8CDC114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44592" y="3896393"/>
            <a:ext cx="4247407" cy="2961608"/>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6C4D357C-5B7D-27C9-998B-715D66954A3E}"/>
              </a:ext>
            </a:extLst>
          </p:cNvPr>
          <p:cNvPicPr>
            <a:picLocks noChangeAspect="1"/>
          </p:cNvPicPr>
          <p:nvPr/>
        </p:nvPicPr>
        <p:blipFill>
          <a:blip r:embed="rId5"/>
          <a:stretch>
            <a:fillRect/>
          </a:stretch>
        </p:blipFill>
        <p:spPr>
          <a:xfrm>
            <a:off x="229589" y="3900388"/>
            <a:ext cx="5513292" cy="2957612"/>
          </a:xfrm>
          <a:prstGeom prst="rect">
            <a:avLst/>
          </a:prstGeom>
        </p:spPr>
      </p:pic>
    </p:spTree>
    <p:extLst>
      <p:ext uri="{BB962C8B-B14F-4D97-AF65-F5344CB8AC3E}">
        <p14:creationId xmlns:p14="http://schemas.microsoft.com/office/powerpoint/2010/main" val="1461876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18E89-4CEC-C5FC-6A6B-529BFF718891}"/>
              </a:ext>
            </a:extLst>
          </p:cNvPr>
          <p:cNvSpPr>
            <a:spLocks noGrp="1"/>
          </p:cNvSpPr>
          <p:nvPr>
            <p:ph type="title"/>
          </p:nvPr>
        </p:nvSpPr>
        <p:spPr/>
        <p:txBody>
          <a:bodyPr/>
          <a:lstStyle/>
          <a:p>
            <a:r>
              <a:rPr lang="en-US"/>
              <a:t>Insights</a:t>
            </a:r>
          </a:p>
        </p:txBody>
      </p:sp>
      <p:sp>
        <p:nvSpPr>
          <p:cNvPr id="3" name="Content Placeholder 2">
            <a:extLst>
              <a:ext uri="{FF2B5EF4-FFF2-40B4-BE49-F238E27FC236}">
                <a16:creationId xmlns:a16="http://schemas.microsoft.com/office/drawing/2014/main" id="{3E7A0B73-0D67-BB7D-74A4-845DA23D8C7C}"/>
              </a:ext>
            </a:extLst>
          </p:cNvPr>
          <p:cNvSpPr>
            <a:spLocks noGrp="1"/>
          </p:cNvSpPr>
          <p:nvPr>
            <p:ph idx="1"/>
          </p:nvPr>
        </p:nvSpPr>
        <p:spPr>
          <a:xfrm>
            <a:off x="1154954" y="2603499"/>
            <a:ext cx="8825659" cy="3855255"/>
          </a:xfrm>
        </p:spPr>
        <p:txBody>
          <a:bodyPr vert="horz" lIns="91440" tIns="45720" rIns="91440" bIns="45720" rtlCol="0" anchor="t">
            <a:normAutofit/>
          </a:bodyPr>
          <a:lstStyle/>
          <a:p>
            <a:r>
              <a:rPr lang="en-US" dirty="0">
                <a:latin typeface="Arial"/>
                <a:cs typeface="Arial"/>
              </a:rPr>
              <a:t>2</a:t>
            </a:r>
            <a:r>
              <a:rPr lang="en-US" baseline="30000" dirty="0">
                <a:latin typeface="Arial"/>
                <a:cs typeface="Arial"/>
              </a:rPr>
              <a:t>nd</a:t>
            </a:r>
            <a:r>
              <a:rPr lang="en-US" dirty="0">
                <a:latin typeface="Arial"/>
                <a:cs typeface="Arial"/>
              </a:rPr>
              <a:t> common reason of death in US kids.</a:t>
            </a:r>
          </a:p>
          <a:p>
            <a:r>
              <a:rPr lang="en-US" dirty="0">
                <a:latin typeface="Arial"/>
                <a:cs typeface="Arial"/>
              </a:rPr>
              <a:t>People are only aware of major shootings.</a:t>
            </a:r>
          </a:p>
          <a:p>
            <a:r>
              <a:rPr lang="en-US" dirty="0">
                <a:latin typeface="Arial"/>
                <a:cs typeface="Arial"/>
              </a:rPr>
              <a:t>Shooter: Male, Teen, and Student. Most have history – Bullying, Home Issues. </a:t>
            </a:r>
          </a:p>
          <a:p>
            <a:r>
              <a:rPr lang="en-US" dirty="0">
                <a:latin typeface="Arial"/>
                <a:cs typeface="Arial"/>
              </a:rPr>
              <a:t>Most common weapon : Handgun</a:t>
            </a:r>
          </a:p>
          <a:p>
            <a:r>
              <a:rPr lang="en-US" dirty="0">
                <a:latin typeface="Arial"/>
                <a:cs typeface="Arial"/>
              </a:rPr>
              <a:t>CA,TX : Biggest states, Most shootings. </a:t>
            </a:r>
          </a:p>
          <a:p>
            <a:r>
              <a:rPr lang="en-US" dirty="0">
                <a:latin typeface="Arial"/>
                <a:cs typeface="Arial"/>
              </a:rPr>
              <a:t>Seasonality:</a:t>
            </a:r>
          </a:p>
          <a:p>
            <a:pPr lvl="5"/>
            <a:r>
              <a:rPr lang="en-US" dirty="0">
                <a:latin typeface="Arial"/>
                <a:cs typeface="Arial"/>
              </a:rPr>
              <a:t>Spring &amp; Winters.</a:t>
            </a:r>
          </a:p>
          <a:p>
            <a:pPr lvl="5"/>
            <a:r>
              <a:rPr lang="en-US" dirty="0">
                <a:latin typeface="Arial"/>
                <a:cs typeface="Arial"/>
              </a:rPr>
              <a:t>Months: JAN -MAY  and AUG –OCT most shootings.</a:t>
            </a:r>
          </a:p>
          <a:p>
            <a:pPr lvl="5"/>
            <a:r>
              <a:rPr lang="en-US" dirty="0">
                <a:latin typeface="Arial"/>
                <a:cs typeface="Arial"/>
              </a:rPr>
              <a:t>Days: Most shootings on Fridays.</a:t>
            </a:r>
          </a:p>
          <a:p>
            <a:pPr lvl="5"/>
            <a:r>
              <a:rPr lang="en-US" dirty="0">
                <a:latin typeface="Arial"/>
                <a:cs typeface="Arial"/>
              </a:rPr>
              <a:t>Time: Morning and Afternoon classes </a:t>
            </a:r>
          </a:p>
          <a:p>
            <a:pPr marL="2286000" lvl="5" indent="0">
              <a:buNone/>
            </a:pPr>
            <a:endParaRPr lang="en-US" dirty="0">
              <a:latin typeface="Arial"/>
              <a:cs typeface="Arial"/>
            </a:endParaRPr>
          </a:p>
        </p:txBody>
      </p:sp>
    </p:spTree>
    <p:extLst>
      <p:ext uri="{BB962C8B-B14F-4D97-AF65-F5344CB8AC3E}">
        <p14:creationId xmlns:p14="http://schemas.microsoft.com/office/powerpoint/2010/main" val="2600555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13CD-3BAC-4232-824F-94B7EFA2FDD9}"/>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0E915872-DA27-336E-144A-0E998C0D6A4E}"/>
              </a:ext>
            </a:extLst>
          </p:cNvPr>
          <p:cNvSpPr>
            <a:spLocks noGrp="1"/>
          </p:cNvSpPr>
          <p:nvPr>
            <p:ph idx="1"/>
          </p:nvPr>
        </p:nvSpPr>
        <p:spPr/>
        <p:txBody>
          <a:bodyPr vert="horz" lIns="91440" tIns="45720" rIns="91440" bIns="45720" rtlCol="0" anchor="t">
            <a:normAutofit/>
          </a:bodyPr>
          <a:lstStyle/>
          <a:p>
            <a:r>
              <a:rPr lang="en-US" dirty="0">
                <a:latin typeface="Arial"/>
                <a:cs typeface="Arial"/>
              </a:rPr>
              <a:t>Study not totally conclusive. Many Confounding Factors.</a:t>
            </a:r>
          </a:p>
          <a:p>
            <a:endParaRPr lang="en-US" dirty="0">
              <a:latin typeface="Arial"/>
              <a:cs typeface="Arial"/>
            </a:endParaRPr>
          </a:p>
          <a:p>
            <a:r>
              <a:rPr lang="en-US" dirty="0">
                <a:latin typeface="Arial"/>
                <a:cs typeface="Arial"/>
              </a:rPr>
              <a:t>Factors needed: Race, Location, Shooter mindset, Cult followers etc. </a:t>
            </a:r>
          </a:p>
          <a:p>
            <a:endParaRPr lang="en-US" dirty="0">
              <a:latin typeface="Arial"/>
              <a:cs typeface="Arial"/>
            </a:endParaRPr>
          </a:p>
          <a:p>
            <a:r>
              <a:rPr lang="en-US" dirty="0">
                <a:latin typeface="Arial"/>
                <a:cs typeface="Arial"/>
              </a:rPr>
              <a:t>Further studies required considering all factors.</a:t>
            </a:r>
          </a:p>
          <a:p>
            <a:endParaRPr lang="en-US" dirty="0">
              <a:latin typeface="Arial"/>
              <a:cs typeface="Arial"/>
            </a:endParaRPr>
          </a:p>
          <a:p>
            <a:r>
              <a:rPr lang="en-US" dirty="0">
                <a:latin typeface="Arial"/>
                <a:cs typeface="Arial"/>
              </a:rPr>
              <a:t>Machine learning models for predictions.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97999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2"/>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2"/>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 name="Google Shape;296;p2"/>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Background</a:t>
            </a:r>
            <a:endParaRPr/>
          </a:p>
        </p:txBody>
      </p:sp>
      <p:sp>
        <p:nvSpPr>
          <p:cNvPr id="297" name="Google Shape;297;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sp>
        <p:nvSpPr>
          <p:cNvPr id="299" name="Google Shape;299;p2"/>
          <p:cNvSpPr txBox="1"/>
          <p:nvPr/>
        </p:nvSpPr>
        <p:spPr>
          <a:xfrm>
            <a:off x="2974019" y="2743201"/>
            <a:ext cx="8149594" cy="3018408"/>
          </a:xfrm>
          <a:prstGeom prst="rect">
            <a:avLst/>
          </a:prstGeom>
          <a:noFill/>
          <a:ln>
            <a:noFill/>
          </a:ln>
        </p:spPr>
        <p:txBody>
          <a:bodyPr spcFirstLastPara="1" wrap="square" lIns="0" tIns="0" rIns="0" bIns="0" anchor="ctr" anchorCtr="0">
            <a:noAutofit/>
          </a:bodyPr>
          <a:lstStyle/>
          <a:p>
            <a:pPr marR="0" lvl="0" algn="l" rtl="0">
              <a:lnSpc>
                <a:spcPct val="90000"/>
              </a:lnSpc>
              <a:spcBef>
                <a:spcPts val="0"/>
              </a:spcBef>
              <a:spcAft>
                <a:spcPts val="0"/>
              </a:spcAft>
              <a:buClr>
                <a:schemeClr val="dk1"/>
              </a:buClr>
              <a:buSzPts val="1800"/>
            </a:pPr>
            <a:endParaRPr lang="en-US" sz="1600" dirty="0"/>
          </a:p>
          <a:p>
            <a:pPr marL="285750" marR="0" lvl="0" indent="-311150" algn="l" rtl="0">
              <a:lnSpc>
                <a:spcPct val="90000"/>
              </a:lnSpc>
              <a:spcBef>
                <a:spcPts val="0"/>
              </a:spcBef>
              <a:spcAft>
                <a:spcPts val="0"/>
              </a:spcAft>
              <a:buClr>
                <a:schemeClr val="dk1"/>
              </a:buClr>
              <a:buSzPts val="1800"/>
              <a:buChar char="•"/>
            </a:pPr>
            <a:r>
              <a:rPr lang="en-US" sz="1400" dirty="0"/>
              <a:t>Injuries from gunfire at schools are one of the leading causes of fatalities globally and within the US.</a:t>
            </a:r>
          </a:p>
          <a:p>
            <a:pPr marR="0" lvl="0" algn="l" rtl="0">
              <a:lnSpc>
                <a:spcPct val="90000"/>
              </a:lnSpc>
              <a:spcBef>
                <a:spcPts val="0"/>
              </a:spcBef>
              <a:spcAft>
                <a:spcPts val="0"/>
              </a:spcAft>
              <a:buClr>
                <a:schemeClr val="dk1"/>
              </a:buClr>
              <a:buSzPts val="1800"/>
            </a:pPr>
            <a:endParaRPr lang="en-US" sz="1400" dirty="0"/>
          </a:p>
          <a:p>
            <a:pPr marL="285750" marR="0" lvl="0" indent="-311150" algn="l" rtl="0">
              <a:lnSpc>
                <a:spcPct val="90000"/>
              </a:lnSpc>
              <a:spcBef>
                <a:spcPts val="0"/>
              </a:spcBef>
              <a:spcAft>
                <a:spcPts val="0"/>
              </a:spcAft>
              <a:buClr>
                <a:schemeClr val="dk1"/>
              </a:buClr>
              <a:buSzPts val="1800"/>
              <a:buChar char="•"/>
            </a:pPr>
            <a:r>
              <a:rPr lang="en-US" sz="1400" i="0" u="none" strike="noStrike" cap="none" dirty="0">
                <a:solidFill>
                  <a:srgbClr val="000000"/>
                </a:solidFill>
              </a:rPr>
              <a:t>Fatal or non-fatal, School shooting incidents not only burden victims and their families with physical and emotional distress but also creates </a:t>
            </a:r>
            <a:r>
              <a:rPr lang="en-US" sz="1400" dirty="0"/>
              <a:t>depression and illness</a:t>
            </a:r>
            <a:r>
              <a:rPr lang="en-US" sz="1400" i="0" u="none" strike="noStrike" cap="none" dirty="0">
                <a:solidFill>
                  <a:srgbClr val="000000"/>
                </a:solidFill>
              </a:rPr>
              <a:t>.</a:t>
            </a:r>
          </a:p>
          <a:p>
            <a:pPr marR="0" lvl="0" algn="l" rtl="0">
              <a:lnSpc>
                <a:spcPct val="90000"/>
              </a:lnSpc>
              <a:spcBef>
                <a:spcPts val="0"/>
              </a:spcBef>
              <a:spcAft>
                <a:spcPts val="0"/>
              </a:spcAft>
              <a:buClr>
                <a:schemeClr val="dk1"/>
              </a:buClr>
              <a:buSzPts val="1800"/>
            </a:pPr>
            <a:endParaRPr lang="en-US" sz="1400" dirty="0">
              <a:solidFill>
                <a:schemeClr val="dk1"/>
              </a:solidFill>
            </a:endParaRPr>
          </a:p>
          <a:p>
            <a:pPr marL="285750" indent="-311150">
              <a:lnSpc>
                <a:spcPct val="90000"/>
              </a:lnSpc>
              <a:buClr>
                <a:schemeClr val="dk1"/>
              </a:buClr>
              <a:buSzPts val="1800"/>
              <a:buFont typeface="Arial"/>
              <a:buChar char="•"/>
            </a:pPr>
            <a:r>
              <a:rPr lang="en-US" sz="1400" dirty="0">
                <a:solidFill>
                  <a:schemeClr val="tx1"/>
                </a:solidFill>
                <a:latin typeface="Arial" panose="020B0604020202020204" pitchFamily="34" charset="0"/>
                <a:cs typeface="Arial" panose="020B0604020202020204" pitchFamily="34" charset="0"/>
              </a:rPr>
              <a:t>School shooting incidents are estimated 3 million children (about the population of Arkansas) </a:t>
            </a: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are exposed to </a:t>
            </a:r>
            <a:r>
              <a:rPr lang="en-US" dirty="0">
                <a:solidFill>
                  <a:schemeClr val="tx1"/>
                </a:solidFill>
                <a:latin typeface="Arial" panose="020B0604020202020204" pitchFamily="34" charset="0"/>
                <a:ea typeface="Times New Roman" panose="02020603050405020304" pitchFamily="18" charset="0"/>
                <a:cs typeface="Arial" panose="020B0604020202020204" pitchFamily="34" charset="0"/>
              </a:rPr>
              <a:t>gunfire </a:t>
            </a:r>
            <a:r>
              <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per year in the US (United States). </a:t>
            </a:r>
          </a:p>
          <a:p>
            <a:pPr>
              <a:lnSpc>
                <a:spcPct val="90000"/>
              </a:lnSpc>
              <a:buClr>
                <a:schemeClr val="dk1"/>
              </a:buClr>
              <a:buSzPts val="1800"/>
            </a:pPr>
            <a:endParaRPr lang="en-US" sz="1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285750" marR="0" lvl="0" indent="-311150" algn="l" rtl="0">
              <a:lnSpc>
                <a:spcPct val="90000"/>
              </a:lnSpc>
              <a:spcBef>
                <a:spcPts val="0"/>
              </a:spcBef>
              <a:spcAft>
                <a:spcPts val="0"/>
              </a:spcAft>
              <a:buClr>
                <a:schemeClr val="dk1"/>
              </a:buClr>
              <a:buSzPts val="1800"/>
              <a:buChar char="•"/>
            </a:pPr>
            <a:r>
              <a:rPr lang="en-US" sz="1400" dirty="0">
                <a:solidFill>
                  <a:schemeClr val="dk1"/>
                </a:solidFill>
              </a:rPr>
              <a:t>American children are exposed to gun violence</a:t>
            </a:r>
            <a:r>
              <a:rPr lang="en-US" dirty="0">
                <a:solidFill>
                  <a:schemeClr val="dk1"/>
                </a:solidFill>
              </a:rPr>
              <a:t> </a:t>
            </a:r>
            <a:r>
              <a:rPr lang="en-US" sz="1400" dirty="0">
                <a:solidFill>
                  <a:schemeClr val="dk1"/>
                </a:solidFill>
              </a:rPr>
              <a:t>at schools is just the tip of the iceberg–every year.</a:t>
            </a:r>
          </a:p>
          <a:p>
            <a:pPr marR="0" lvl="0" algn="l" rtl="0">
              <a:lnSpc>
                <a:spcPct val="90000"/>
              </a:lnSpc>
              <a:spcBef>
                <a:spcPts val="0"/>
              </a:spcBef>
              <a:spcAft>
                <a:spcPts val="0"/>
              </a:spcAft>
              <a:buClr>
                <a:schemeClr val="dk1"/>
              </a:buClr>
              <a:buSzPts val="1800"/>
            </a:pPr>
            <a:endParaRPr lang="en-US" sz="1400" dirty="0">
              <a:solidFill>
                <a:schemeClr val="dk1"/>
              </a:solidFill>
            </a:endParaRPr>
          </a:p>
          <a:p>
            <a:pPr marL="285750" marR="0" lvl="0" indent="-311150" algn="l" rtl="0">
              <a:lnSpc>
                <a:spcPct val="90000"/>
              </a:lnSpc>
              <a:spcBef>
                <a:spcPts val="0"/>
              </a:spcBef>
              <a:spcAft>
                <a:spcPts val="0"/>
              </a:spcAft>
              <a:buClr>
                <a:schemeClr val="dk1"/>
              </a:buClr>
              <a:buSzPts val="1800"/>
              <a:buChar char="•"/>
            </a:pPr>
            <a:r>
              <a:rPr lang="en-US" sz="1400" dirty="0">
                <a:solidFill>
                  <a:schemeClr val="dk1"/>
                </a:solidFill>
                <a:latin typeface="Arial" panose="020B0604020202020204" pitchFamily="34" charset="0"/>
                <a:cs typeface="Arial" panose="020B0604020202020204" pitchFamily="34" charset="0"/>
              </a:rPr>
              <a:t>According to the </a:t>
            </a:r>
            <a:r>
              <a:rPr lang="en-US" sz="1400" b="0" dirty="0">
                <a:effectLst/>
                <a:latin typeface="Arial" panose="020B0604020202020204" pitchFamily="34" charset="0"/>
                <a:ea typeface="Times New Roman" panose="02020603050405020304" pitchFamily="18" charset="0"/>
                <a:cs typeface="Arial" panose="020B0604020202020204" pitchFamily="34" charset="0"/>
              </a:rPr>
              <a:t>Center for Homeland Defense and Security, there have been more than 2,000 school shootings in the United States since the 1970s with 700 killed</a:t>
            </a:r>
            <a:r>
              <a:rPr lang="en-US" dirty="0">
                <a:latin typeface="Arial" panose="020B0604020202020204" pitchFamily="34" charset="0"/>
                <a:ea typeface="Times New Roman" panose="02020603050405020304" pitchFamily="18" charset="0"/>
                <a:cs typeface="Arial" panose="020B0604020202020204" pitchFamily="34" charset="0"/>
              </a:rPr>
              <a:t>.</a:t>
            </a:r>
            <a:endParaRPr lang="en-US" sz="1200" b="0" i="0" u="none" strike="noStrike" cap="none" dirty="0">
              <a:solidFill>
                <a:schemeClr val="dk1"/>
              </a:solidFill>
              <a:latin typeface="Arial"/>
              <a:ea typeface="Arial"/>
              <a:cs typeface="Arial"/>
              <a:sym typeface="Arial"/>
            </a:endParaRPr>
          </a:p>
          <a:p>
            <a:pPr marL="285750" marR="0" lvl="0" indent="-196850" algn="l" rtl="0">
              <a:lnSpc>
                <a:spcPct val="90000"/>
              </a:lnSpc>
              <a:spcBef>
                <a:spcPts val="0"/>
              </a:spcBef>
              <a:spcAft>
                <a:spcPts val="0"/>
              </a:spcAft>
              <a:buClr>
                <a:schemeClr val="dk1"/>
              </a:buClr>
              <a:buSzPts val="1400"/>
              <a:buFont typeface="Arial"/>
              <a:buNone/>
            </a:pPr>
            <a:endParaRPr lang="en-US" sz="12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3E7C81B4-5E1D-B772-53A6-09E4F7034BE7}"/>
              </a:ext>
            </a:extLst>
          </p:cNvPr>
          <p:cNvPicPr>
            <a:picLocks noChangeAspect="1"/>
          </p:cNvPicPr>
          <p:nvPr/>
        </p:nvPicPr>
        <p:blipFill>
          <a:blip r:embed="rId4"/>
          <a:stretch>
            <a:fillRect/>
          </a:stretch>
        </p:blipFill>
        <p:spPr>
          <a:xfrm>
            <a:off x="74646" y="2985796"/>
            <a:ext cx="2743200" cy="26125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ABB9-3DE4-B1DD-CF3B-559716C534F5}"/>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1FB19458-847C-19C5-EDAD-E80B23168840}"/>
              </a:ext>
            </a:extLst>
          </p:cNvPr>
          <p:cNvSpPr>
            <a:spLocks noGrp="1"/>
          </p:cNvSpPr>
          <p:nvPr>
            <p:ph idx="1"/>
          </p:nvPr>
        </p:nvSpPr>
        <p:spPr/>
        <p:txBody>
          <a:bodyPr vert="horz" lIns="91440" tIns="45720" rIns="91440" bIns="45720" rtlCol="0" anchor="t">
            <a:normAutofit fontScale="62500" lnSpcReduction="20000"/>
          </a:bodyPr>
          <a:lstStyle/>
          <a:p>
            <a:pPr fontAlgn="base"/>
            <a:r>
              <a:rPr lang="en-US" u="sng" dirty="0">
                <a:latin typeface="Arial"/>
                <a:cs typeface="Arial"/>
                <a:hlinkClick r:id="rId2"/>
              </a:rPr>
              <a:t>https://www.chds.us/ssdb/</a:t>
            </a:r>
            <a:r>
              <a:rPr lang="en-US" b="1" dirty="0">
                <a:latin typeface="Arial"/>
                <a:cs typeface="Arial"/>
              </a:rPr>
              <a:t> </a:t>
            </a:r>
          </a:p>
          <a:p>
            <a:pPr fontAlgn="base"/>
            <a:r>
              <a:rPr lang="en-US" u="sng" dirty="0">
                <a:latin typeface="Arial"/>
                <a:cs typeface="Arial"/>
                <a:hlinkClick r:id="rId3"/>
              </a:rPr>
              <a:t>https://www.usnews.com/news/best-states/articles/2022-05-27/states-with-the-most-school-shootings</a:t>
            </a:r>
            <a:r>
              <a:rPr lang="en-US" b="1" dirty="0">
                <a:latin typeface="Arial"/>
                <a:cs typeface="Arial"/>
              </a:rPr>
              <a:t> </a:t>
            </a:r>
          </a:p>
          <a:p>
            <a:pPr fontAlgn="base"/>
            <a:r>
              <a:rPr lang="en-US" u="sng" dirty="0">
                <a:latin typeface="Arial"/>
                <a:cs typeface="Arial"/>
                <a:hlinkClick r:id="rId4"/>
              </a:rPr>
              <a:t>https://www.gao.gov/assets/gao-20-455.pdf</a:t>
            </a:r>
            <a:r>
              <a:rPr lang="en-US" b="1" dirty="0">
                <a:latin typeface="Arial"/>
                <a:cs typeface="Arial"/>
              </a:rPr>
              <a:t> </a:t>
            </a:r>
          </a:p>
          <a:p>
            <a:pPr fontAlgn="base"/>
            <a:r>
              <a:rPr lang="en-US" u="sng" dirty="0">
                <a:latin typeface="Arial"/>
                <a:cs typeface="Arial"/>
                <a:hlinkClick r:id="rId5"/>
              </a:rPr>
              <a:t>https://statmodeling.stat.columbia.edu/2020/01/18/graphs-of-school-shootings-in-the-u-s/</a:t>
            </a:r>
            <a:r>
              <a:rPr lang="en-US" b="1" dirty="0">
                <a:latin typeface="Arial"/>
                <a:cs typeface="Arial"/>
              </a:rPr>
              <a:t> </a:t>
            </a:r>
          </a:p>
          <a:p>
            <a:pPr fontAlgn="base"/>
            <a:r>
              <a:rPr lang="en-US" u="sng" dirty="0">
                <a:latin typeface="Arial"/>
                <a:cs typeface="Arial"/>
                <a:hlinkClick r:id="rId6"/>
              </a:rPr>
              <a:t>https://everytownresearch.org/maps/gunfire-on-school-grounds/</a:t>
            </a:r>
            <a:r>
              <a:rPr lang="en-US" b="1" dirty="0">
                <a:latin typeface="Arial"/>
                <a:cs typeface="Arial"/>
              </a:rPr>
              <a:t> </a:t>
            </a:r>
          </a:p>
          <a:p>
            <a:pPr fontAlgn="base"/>
            <a:r>
              <a:rPr lang="en-US" u="sng" dirty="0">
                <a:latin typeface="Arial"/>
                <a:cs typeface="Arial"/>
                <a:hlinkClick r:id="rId7"/>
              </a:rPr>
              <a:t>https://www.gannett-cdn.com/GDContent/mass-killings/index.html#explore</a:t>
            </a:r>
            <a:r>
              <a:rPr lang="en-US" b="1" dirty="0">
                <a:latin typeface="Arial"/>
                <a:cs typeface="Arial"/>
              </a:rPr>
              <a:t> </a:t>
            </a:r>
          </a:p>
          <a:p>
            <a:pPr fontAlgn="base"/>
            <a:r>
              <a:rPr lang="en-US" u="sng" dirty="0">
                <a:latin typeface="Arial"/>
                <a:cs typeface="Arial"/>
                <a:hlinkClick r:id="rId8"/>
              </a:rPr>
              <a:t>https://www.storybench.org/mass-shooting-data-visualizations/</a:t>
            </a:r>
            <a:r>
              <a:rPr lang="en-US" b="1" dirty="0">
                <a:latin typeface="Arial"/>
                <a:cs typeface="Arial"/>
              </a:rPr>
              <a:t> </a:t>
            </a:r>
          </a:p>
          <a:p>
            <a:pPr fontAlgn="base"/>
            <a:r>
              <a:rPr lang="en-US" u="sng" dirty="0">
                <a:latin typeface="Arial"/>
                <a:cs typeface="Arial"/>
                <a:hlinkClick r:id="rId3"/>
              </a:rPr>
              <a:t>https://www.usnews.com/news/best-states/articles/2022-05-27/states-with-the-most-school-shootings</a:t>
            </a:r>
            <a:r>
              <a:rPr lang="en-US" b="1" dirty="0">
                <a:latin typeface="Arial"/>
                <a:cs typeface="Arial"/>
              </a:rPr>
              <a:t> </a:t>
            </a:r>
          </a:p>
          <a:p>
            <a:pPr fontAlgn="base"/>
            <a:r>
              <a:rPr lang="en-US" u="sng" dirty="0">
                <a:latin typeface="Arial"/>
                <a:cs typeface="Arial"/>
                <a:hlinkClick r:id="rId9"/>
              </a:rPr>
              <a:t>https://www.washingtonpost.com/graphics/2018/local/school-shootings-database/</a:t>
            </a:r>
            <a:r>
              <a:rPr lang="en-US" b="1" dirty="0">
                <a:latin typeface="Arial"/>
                <a:cs typeface="Arial"/>
              </a:rPr>
              <a:t> </a:t>
            </a:r>
          </a:p>
          <a:p>
            <a:pPr fontAlgn="base"/>
            <a:r>
              <a:rPr lang="en-US" u="sng" dirty="0">
                <a:latin typeface="Arial"/>
                <a:cs typeface="Arial"/>
                <a:hlinkClick r:id="rId10"/>
              </a:rPr>
              <a:t>https://www.campussafetymagazine.com/safety/k-12-school-shooting-statistics-everyone-should-know/</a:t>
            </a:r>
            <a:r>
              <a:rPr lang="en-US" b="1" dirty="0">
                <a:latin typeface="Arial"/>
                <a:cs typeface="Arial"/>
              </a:rPr>
              <a:t> </a:t>
            </a:r>
          </a:p>
          <a:p>
            <a:pPr fontAlgn="base"/>
            <a:r>
              <a:rPr lang="en-US" u="sng" dirty="0">
                <a:latin typeface="Arial"/>
                <a:cs typeface="Arial"/>
                <a:hlinkClick r:id="rId11"/>
              </a:rPr>
              <a:t>https://www.cnn.com/2019/07/26/opinions/school-shootings-research-rosenberg/index.html</a:t>
            </a:r>
            <a:endParaRPr lang="en-US" u="sng">
              <a:latin typeface="Arial"/>
              <a:cs typeface="Arial"/>
            </a:endParaRPr>
          </a:p>
          <a:p>
            <a:pPr fontAlgn="base"/>
            <a:r>
              <a:rPr lang="en-US" u="sng" dirty="0">
                <a:latin typeface="Arial"/>
                <a:cs typeface="Arial"/>
                <a:hlinkClick r:id="rId12"/>
              </a:rPr>
              <a:t>https://www.washingtonpost.com/local/the-strange-seasonality-of-violence-why-april-is-the-beginning-of-the-killing-season/2016/04/03/4e05d092-f6c0-11e5-9804-537defcc3cf6_story.html</a:t>
            </a:r>
            <a:endParaRPr lang="en-US" dirty="0">
              <a:latin typeface="Arial"/>
              <a:cs typeface="Arial"/>
            </a:endParaRPr>
          </a:p>
          <a:p>
            <a:pPr marL="0" indent="0" fontAlgn="base">
              <a:buNone/>
            </a:pPr>
            <a:endParaRPr lang="en-US" u="sng" dirty="0"/>
          </a:p>
          <a:p>
            <a:pPr marL="0" indent="0" fontAlgn="base">
              <a:buNone/>
            </a:pPr>
            <a:endParaRPr lang="en-US" u="sng" dirty="0"/>
          </a:p>
          <a:p>
            <a:pPr fontAlgn="base"/>
            <a:endParaRPr lang="en-US" b="1" u="sng" dirty="0"/>
          </a:p>
          <a:p>
            <a:pPr fontAlgn="base"/>
            <a:endParaRPr lang="en-US" b="1" dirty="0"/>
          </a:p>
          <a:p>
            <a:endParaRPr lang="en-US" dirty="0"/>
          </a:p>
        </p:txBody>
      </p:sp>
    </p:spTree>
    <p:extLst>
      <p:ext uri="{BB962C8B-B14F-4D97-AF65-F5344CB8AC3E}">
        <p14:creationId xmlns:p14="http://schemas.microsoft.com/office/powerpoint/2010/main" val="306165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A7D92-8322-6AE7-F318-E99D6E0162E1}"/>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590166E-B804-9E67-7EE2-B5154B268206}"/>
              </a:ext>
            </a:extLst>
          </p:cNvPr>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4000" dirty="0"/>
              <a:t> </a:t>
            </a:r>
            <a:r>
              <a:rPr lang="en-US" sz="4000" dirty="0">
                <a:latin typeface="Arial"/>
                <a:cs typeface="Arial"/>
              </a:rPr>
              <a:t>THANK YOU!</a:t>
            </a:r>
          </a:p>
        </p:txBody>
      </p:sp>
    </p:spTree>
    <p:extLst>
      <p:ext uri="{BB962C8B-B14F-4D97-AF65-F5344CB8AC3E}">
        <p14:creationId xmlns:p14="http://schemas.microsoft.com/office/powerpoint/2010/main" val="835501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3"/>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7" name="Google Shape;307;p3"/>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EBEBEB"/>
              </a:buClr>
              <a:buSzPts val="4200"/>
              <a:buFont typeface="Arial"/>
              <a:buNone/>
            </a:pPr>
            <a:r>
              <a:rPr lang="en-US">
                <a:solidFill>
                  <a:srgbClr val="EBEBEB"/>
                </a:solidFill>
              </a:rPr>
              <a:t>Background</a:t>
            </a:r>
            <a:endParaRPr/>
          </a:p>
        </p:txBody>
      </p:sp>
      <p:sp>
        <p:nvSpPr>
          <p:cNvPr id="308" name="Google Shape;308;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grpSp>
        <p:nvGrpSpPr>
          <p:cNvPr id="310" name="Google Shape;310;p3"/>
          <p:cNvGrpSpPr/>
          <p:nvPr/>
        </p:nvGrpSpPr>
        <p:grpSpPr>
          <a:xfrm>
            <a:off x="648930" y="2810256"/>
            <a:ext cx="10895369" cy="3418477"/>
            <a:chOff x="0" y="0"/>
            <a:chExt cx="10895369" cy="3418477"/>
          </a:xfrm>
        </p:grpSpPr>
        <p:sp>
          <p:nvSpPr>
            <p:cNvPr id="311" name="Google Shape;311;p3"/>
            <p:cNvSpPr/>
            <p:nvPr/>
          </p:nvSpPr>
          <p:spPr>
            <a:xfrm>
              <a:off x="0" y="0"/>
              <a:ext cx="9261064" cy="1531924"/>
            </a:xfrm>
            <a:prstGeom prst="roundRect">
              <a:avLst>
                <a:gd name="adj" fmla="val 10000"/>
              </a:avLst>
            </a:prstGeom>
            <a:solidFill>
              <a:srgbClr val="E96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
            <p:cNvSpPr txBox="1"/>
            <p:nvPr/>
          </p:nvSpPr>
          <p:spPr>
            <a:xfrm>
              <a:off x="44870" y="44869"/>
              <a:ext cx="8537400" cy="14421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dirty="0">
                  <a:solidFill>
                    <a:schemeClr val="dk1"/>
                  </a:solidFill>
                  <a:latin typeface="Arial"/>
                  <a:ea typeface="Arial"/>
                  <a:cs typeface="Arial"/>
                  <a:sym typeface="Arial"/>
                </a:rPr>
                <a:t>The trend in the number of incidents every year appears to be not slowing down. The most c</a:t>
              </a:r>
              <a:r>
                <a:rPr lang="en-US" sz="2000" dirty="0">
                  <a:solidFill>
                    <a:schemeClr val="dk1"/>
                  </a:solidFill>
                </a:rPr>
                <a:t>ommon</a:t>
              </a:r>
              <a:r>
                <a:rPr lang="en-US" sz="2000" b="0" i="0" u="none" strike="noStrike" cap="none" dirty="0">
                  <a:solidFill>
                    <a:schemeClr val="dk1"/>
                  </a:solidFill>
                  <a:latin typeface="Arial"/>
                  <a:ea typeface="Arial"/>
                  <a:cs typeface="Arial"/>
                  <a:sym typeface="Arial"/>
                </a:rPr>
                <a:t> contributing factors to school shootings</a:t>
              </a:r>
              <a:endParaRPr sz="1400" b="0" i="0" u="none" strike="noStrike" cap="none" dirty="0">
                <a:solidFill>
                  <a:schemeClr val="dk1"/>
                </a:solidFill>
                <a:latin typeface="Arial"/>
                <a:ea typeface="Arial"/>
                <a:cs typeface="Arial"/>
                <a:sym typeface="Arial"/>
              </a:endParaRPr>
            </a:p>
          </p:txBody>
        </p:sp>
        <p:sp>
          <p:nvSpPr>
            <p:cNvPr id="313" name="Google Shape;313;p3"/>
            <p:cNvSpPr/>
            <p:nvPr/>
          </p:nvSpPr>
          <p:spPr>
            <a:xfrm>
              <a:off x="1634305" y="1872352"/>
              <a:ext cx="9261064" cy="1531924"/>
            </a:xfrm>
            <a:prstGeom prst="roundRect">
              <a:avLst>
                <a:gd name="adj" fmla="val 10000"/>
              </a:avLst>
            </a:prstGeom>
            <a:solidFill>
              <a:srgbClr val="E6B726"/>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
            <p:cNvSpPr txBox="1"/>
            <p:nvPr/>
          </p:nvSpPr>
          <p:spPr>
            <a:xfrm>
              <a:off x="1882967" y="1976377"/>
              <a:ext cx="6541200" cy="1442100"/>
            </a:xfrm>
            <a:prstGeom prst="rect">
              <a:avLst/>
            </a:prstGeom>
            <a:noFill/>
            <a:ln>
              <a:noFill/>
            </a:ln>
          </p:spPr>
          <p:txBody>
            <a:bodyPr spcFirstLastPara="1" wrap="square" lIns="76200" tIns="76200" rIns="76200" bIns="76200" anchor="ctr" anchorCtr="0">
              <a:noAutofit/>
            </a:bodyPr>
            <a:lstStyle/>
            <a:p>
              <a:pPr marL="285750" marR="0" lvl="0" indent="-311150" algn="l" rtl="0">
                <a:lnSpc>
                  <a:spcPct val="90000"/>
                </a:lnSpc>
                <a:spcBef>
                  <a:spcPts val="0"/>
                </a:spcBef>
                <a:spcAft>
                  <a:spcPts val="0"/>
                </a:spcAft>
                <a:buClr>
                  <a:schemeClr val="lt1"/>
                </a:buClr>
                <a:buSzPts val="2400"/>
                <a:buFont typeface="Arial"/>
                <a:buChar char="•"/>
              </a:pPr>
              <a:r>
                <a:rPr lang="en-US" sz="1800" dirty="0">
                  <a:solidFill>
                    <a:schemeClr val="dk1"/>
                  </a:solidFill>
                </a:rPr>
                <a:t>Social rejection</a:t>
              </a:r>
            </a:p>
            <a:p>
              <a:pPr marL="285750" marR="0" lvl="0" indent="-311150" algn="l" rtl="0">
                <a:lnSpc>
                  <a:spcPct val="90000"/>
                </a:lnSpc>
                <a:spcBef>
                  <a:spcPts val="0"/>
                </a:spcBef>
                <a:spcAft>
                  <a:spcPts val="0"/>
                </a:spcAft>
                <a:buClr>
                  <a:schemeClr val="lt1"/>
                </a:buClr>
                <a:buSzPts val="2400"/>
                <a:buChar char="•"/>
              </a:pPr>
              <a:r>
                <a:rPr lang="en-US" sz="1800" dirty="0">
                  <a:solidFill>
                    <a:schemeClr val="dk1"/>
                  </a:solidFill>
                </a:rPr>
                <a:t>Mental illness</a:t>
              </a:r>
            </a:p>
            <a:p>
              <a:pPr marL="285750" marR="0" lvl="0" indent="-311150" algn="l" rtl="0">
                <a:lnSpc>
                  <a:spcPct val="90000"/>
                </a:lnSpc>
                <a:spcBef>
                  <a:spcPts val="0"/>
                </a:spcBef>
                <a:spcAft>
                  <a:spcPts val="0"/>
                </a:spcAft>
                <a:buClr>
                  <a:schemeClr val="lt1"/>
                </a:buClr>
                <a:buSzPts val="2400"/>
                <a:buChar char="•"/>
              </a:pPr>
              <a:r>
                <a:rPr lang="en-US" sz="1800" dirty="0">
                  <a:solidFill>
                    <a:schemeClr val="dk1"/>
                  </a:solidFill>
                </a:rPr>
                <a:t>Dispute/grievance related</a:t>
              </a:r>
            </a:p>
            <a:p>
              <a:pPr marL="285750" marR="0" lvl="0" indent="-311150" algn="l" rtl="0">
                <a:lnSpc>
                  <a:spcPct val="90000"/>
                </a:lnSpc>
                <a:spcBef>
                  <a:spcPts val="0"/>
                </a:spcBef>
                <a:spcAft>
                  <a:spcPts val="0"/>
                </a:spcAft>
                <a:buClr>
                  <a:schemeClr val="lt1"/>
                </a:buClr>
                <a:buSzPts val="2400"/>
                <a:buChar char="•"/>
              </a:pPr>
              <a:r>
                <a:rPr lang="en-US" sz="1800" dirty="0">
                  <a:solidFill>
                    <a:schemeClr val="dk1"/>
                  </a:solidFill>
                </a:rPr>
                <a:t>Availability of guns and consumption of violent media(especially violent video games, shows and films)</a:t>
              </a:r>
            </a:p>
            <a:p>
              <a:pPr marL="457200" marR="0" lvl="0" indent="0" algn="l" rtl="0">
                <a:lnSpc>
                  <a:spcPct val="9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15" name="Google Shape;315;p3"/>
            <p:cNvSpPr/>
            <p:nvPr/>
          </p:nvSpPr>
          <p:spPr>
            <a:xfrm>
              <a:off x="8265313" y="1204262"/>
              <a:ext cx="995751" cy="995751"/>
            </a:xfrm>
            <a:prstGeom prst="downArrow">
              <a:avLst>
                <a:gd name="adj1" fmla="val 55000"/>
                <a:gd name="adj2" fmla="val 45000"/>
              </a:avLst>
            </a:prstGeom>
            <a:solidFill>
              <a:srgbClr val="F5D1C9">
                <a:alpha val="88235"/>
              </a:srgbClr>
            </a:solidFill>
            <a:ln w="19050" cap="rnd" cmpd="sng">
              <a:solidFill>
                <a:srgbClr val="F5D1C9">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
            <p:cNvSpPr txBox="1"/>
            <p:nvPr/>
          </p:nvSpPr>
          <p:spPr>
            <a:xfrm>
              <a:off x="8489357" y="1204262"/>
              <a:ext cx="547663" cy="749303"/>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0" i="0" u="none" strike="noStrike" cap="non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sp>
        <p:nvSpPr>
          <p:cNvPr id="321" name="Google Shape;321;p4"/>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2" name="Google Shape;322;p4"/>
          <p:cNvSpPr txBox="1">
            <a:spLocks noGrp="1"/>
          </p:cNvSpPr>
          <p:nvPr>
            <p:ph type="title"/>
          </p:nvPr>
        </p:nvSpPr>
        <p:spPr>
          <a:xfrm>
            <a:off x="648929" y="1063417"/>
            <a:ext cx="3505495" cy="4675396"/>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200"/>
              <a:buFont typeface="Arial"/>
              <a:buNone/>
            </a:pPr>
            <a:r>
              <a:rPr lang="en-US">
                <a:solidFill>
                  <a:srgbClr val="F2F2F2"/>
                </a:solidFill>
              </a:rPr>
              <a:t>Motivation</a:t>
            </a:r>
            <a:br>
              <a:rPr lang="en-US">
                <a:solidFill>
                  <a:srgbClr val="F2F2F2"/>
                </a:solidFill>
              </a:rPr>
            </a:br>
            <a:endParaRPr>
              <a:solidFill>
                <a:srgbClr val="F2F2F2"/>
              </a:solidFill>
            </a:endParaRPr>
          </a:p>
        </p:txBody>
      </p:sp>
      <p:sp>
        <p:nvSpPr>
          <p:cNvPr id="323" name="Google Shape;323;p4"/>
          <p:cNvSpPr/>
          <p:nvPr/>
        </p:nvSpPr>
        <p:spPr>
          <a:xfrm>
            <a:off x="4639056" y="0"/>
            <a:ext cx="755294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4" name="Google Shape;324;p4"/>
          <p:cNvSpPr/>
          <p:nvPr/>
        </p:nvSpPr>
        <p:spPr>
          <a:xfrm>
            <a:off x="5123688" y="484632"/>
            <a:ext cx="6584098" cy="5739187"/>
          </a:xfrm>
          <a:prstGeom prst="roundRect">
            <a:avLst>
              <a:gd name="adj" fmla="val 0"/>
            </a:avLst>
          </a:prstGeom>
          <a:solidFill>
            <a:schemeClr val="lt1"/>
          </a:solidFill>
          <a:ln w="12700" cap="sq" cmpd="sng">
            <a:solidFill>
              <a:srgbClr val="BFBFBF"/>
            </a:solidFill>
            <a:prstDash val="solid"/>
            <a:miter lim="800000"/>
            <a:headEnd type="none" w="sm" len="sm"/>
            <a:tailEnd type="none" w="sm" len="sm"/>
          </a:ln>
          <a:effectLst>
            <a:outerShdw blurRad="63500" dist="25400" dir="5400000" algn="tl"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5" name="Google Shape;325;p4"/>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6" name="Google Shape;326;p4"/>
          <p:cNvGrpSpPr/>
          <p:nvPr/>
        </p:nvGrpSpPr>
        <p:grpSpPr>
          <a:xfrm>
            <a:off x="5608638" y="1367506"/>
            <a:ext cx="5614987" cy="3168983"/>
            <a:chOff x="0" y="402306"/>
            <a:chExt cx="5614987" cy="3969000"/>
          </a:xfrm>
        </p:grpSpPr>
        <p:sp>
          <p:nvSpPr>
            <p:cNvPr id="327" name="Google Shape;327;p4"/>
            <p:cNvSpPr/>
            <p:nvPr/>
          </p:nvSpPr>
          <p:spPr>
            <a:xfrm>
              <a:off x="0" y="402306"/>
              <a:ext cx="5614987" cy="1958580"/>
            </a:xfrm>
            <a:prstGeom prst="roundRect">
              <a:avLst>
                <a:gd name="adj" fmla="val 16667"/>
              </a:avLst>
            </a:prstGeom>
            <a:solidFill>
              <a:srgbClr val="E96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
            <p:cNvSpPr txBox="1"/>
            <p:nvPr/>
          </p:nvSpPr>
          <p:spPr>
            <a:xfrm>
              <a:off x="95610" y="497916"/>
              <a:ext cx="5423767" cy="176736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The motivation behind this project is to identify the trends and patterns associated with the school incidents and provide observations with easy-to-understand visualizations.</a:t>
              </a:r>
              <a:endParaRPr sz="1600" b="0" i="0" u="none" strike="noStrike" cap="none" dirty="0">
                <a:solidFill>
                  <a:schemeClr val="dk1"/>
                </a:solidFill>
                <a:latin typeface="Arial"/>
                <a:ea typeface="Arial"/>
                <a:cs typeface="Arial"/>
                <a:sym typeface="Arial"/>
              </a:endParaRPr>
            </a:p>
          </p:txBody>
        </p:sp>
        <p:sp>
          <p:nvSpPr>
            <p:cNvPr id="329" name="Google Shape;329;p4"/>
            <p:cNvSpPr/>
            <p:nvPr/>
          </p:nvSpPr>
          <p:spPr>
            <a:xfrm>
              <a:off x="0" y="2412726"/>
              <a:ext cx="5614987" cy="1958580"/>
            </a:xfrm>
            <a:prstGeom prst="roundRect">
              <a:avLst>
                <a:gd name="adj" fmla="val 16667"/>
              </a:avLst>
            </a:prstGeom>
            <a:solidFill>
              <a:srgbClr val="E6B626"/>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txBox="1"/>
            <p:nvPr/>
          </p:nvSpPr>
          <p:spPr>
            <a:xfrm>
              <a:off x="95610" y="2530503"/>
              <a:ext cx="5423767" cy="176736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r>
                <a:rPr lang="en-US" sz="1600" b="0" dirty="0">
                  <a:effectLst/>
                  <a:latin typeface="Arial" panose="020B0604020202020204" pitchFamily="34" charset="0"/>
                  <a:ea typeface="Yu Mincho" panose="02020400000000000000" pitchFamily="18" charset="-128"/>
                  <a:cs typeface="Arial" panose="020B0604020202020204" pitchFamily="34" charset="0"/>
                </a:rPr>
                <a:t>It is high time we should do something substantial to save our kids from the gun violence in schools, which is now the leading cause of death among children and teens in the   United States.</a:t>
              </a:r>
              <a:endParaRPr sz="1600" b="0" i="0" u="none" strike="noStrike" cap="none" dirty="0">
                <a:solidFill>
                  <a:schemeClr val="lt1"/>
                </a:solidFill>
                <a:latin typeface="Arial" panose="020B0604020202020204" pitchFamily="34" charset="0"/>
                <a:cs typeface="Arial" panose="020B0604020202020204" pitchFamily="34" charset="0"/>
                <a:sym typeface="Arial"/>
              </a:endParaRPr>
            </a:p>
          </p:txBody>
        </p:sp>
      </p:grpSp>
    </p:spTree>
    <p:extLst>
      <p:ext uri="{BB962C8B-B14F-4D97-AF65-F5344CB8AC3E}">
        <p14:creationId xmlns:p14="http://schemas.microsoft.com/office/powerpoint/2010/main" val="70044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7"/>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63" name="Google Shape;363;p7"/>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64" name="Google Shape;364;p7"/>
          <p:cNvSpPr/>
          <p:nvPr/>
        </p:nvSpPr>
        <p:spPr>
          <a:xfrm>
            <a:off x="8609012" y="1676400"/>
            <a:ext cx="2819400" cy="2819400"/>
          </a:xfrm>
          <a:prstGeom prst="ellipse">
            <a:avLst/>
          </a:prstGeom>
          <a:gradFill>
            <a:gsLst>
              <a:gs pos="0">
                <a:srgbClr val="F3F3F3">
                  <a:alpha val="5098"/>
                </a:srgbClr>
              </a:gs>
              <a:gs pos="36000">
                <a:srgbClr val="F3F3F3">
                  <a:alpha val="4313"/>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5" name="Google Shape;365;p7"/>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66" name="Google Shape;366;p7"/>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67" name="Google Shape;367;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151002" y="-2"/>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b="0" i="0" u="none" strike="noStrike" cap="none" dirty="0">
              <a:solidFill>
                <a:schemeClr val="lt1"/>
              </a:solidFill>
              <a:latin typeface="Arial"/>
              <a:ea typeface="Arial"/>
              <a:cs typeface="Arial"/>
              <a:sym typeface="Arial"/>
            </a:endParaRPr>
          </a:p>
        </p:txBody>
      </p:sp>
      <p:sp>
        <p:nvSpPr>
          <p:cNvPr id="369" name="Google Shape;369;p7"/>
          <p:cNvSpPr txBox="1">
            <a:spLocks noGrp="1"/>
          </p:cNvSpPr>
          <p:nvPr>
            <p:ph type="title"/>
          </p:nvPr>
        </p:nvSpPr>
        <p:spPr>
          <a:xfrm>
            <a:off x="363984" y="852257"/>
            <a:ext cx="3681439" cy="102981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EBEBEB"/>
              </a:buClr>
              <a:buSzPts val="4000"/>
              <a:buFont typeface="Arial"/>
              <a:buNone/>
            </a:pPr>
            <a:r>
              <a:rPr lang="en-US" sz="4000" b="0" i="0" dirty="0">
                <a:solidFill>
                  <a:srgbClr val="EBEBEB"/>
                </a:solidFill>
                <a:latin typeface="Arial"/>
                <a:ea typeface="Arial"/>
                <a:cs typeface="Arial"/>
                <a:sym typeface="Arial"/>
              </a:rPr>
              <a:t>Existing Visualizations</a:t>
            </a:r>
            <a:endParaRPr dirty="0"/>
          </a:p>
        </p:txBody>
      </p:sp>
      <p:sp>
        <p:nvSpPr>
          <p:cNvPr id="370" name="Google Shape;370;p7"/>
          <p:cNvSpPr txBox="1">
            <a:spLocks noGrp="1"/>
          </p:cNvSpPr>
          <p:nvPr>
            <p:ph sz="half" idx="1"/>
          </p:nvPr>
        </p:nvSpPr>
        <p:spPr>
          <a:xfrm>
            <a:off x="226503" y="2182177"/>
            <a:ext cx="3926468" cy="4675821"/>
          </a:xfrm>
          <a:prstGeom prst="rect">
            <a:avLst/>
          </a:prstGeom>
          <a:noFill/>
          <a:ln>
            <a:noFill/>
          </a:ln>
        </p:spPr>
        <p:txBody>
          <a:bodyPr spcFirstLastPara="1" wrap="square" lIns="91425" tIns="45700" rIns="91425" bIns="45700" anchor="t" anchorCtr="0">
            <a:noAutofit/>
          </a:bodyPr>
          <a:lstStyle/>
          <a:p>
            <a:pPr marL="342900" lvl="0" indent="-267716" algn="l" rtl="0">
              <a:lnSpc>
                <a:spcPct val="100000"/>
              </a:lnSpc>
              <a:spcBef>
                <a:spcPts val="1000"/>
              </a:spcBef>
              <a:spcAft>
                <a:spcPts val="0"/>
              </a:spcAft>
              <a:buSzPts val="1384"/>
              <a:buFont typeface="Noto Sans Symbols"/>
              <a:buNone/>
            </a:pPr>
            <a:r>
              <a:rPr lang="en-US" sz="1600" dirty="0">
                <a:solidFill>
                  <a:srgbClr val="FFFFFF"/>
                </a:solidFill>
                <a:latin typeface="Arial" panose="020B0604020202020204" pitchFamily="34" charset="0"/>
                <a:cs typeface="Arial" panose="020B0604020202020204" pitchFamily="34" charset="0"/>
              </a:rPr>
              <a:t>Example-1:</a:t>
            </a:r>
          </a:p>
          <a:p>
            <a:pPr marL="351536" indent="-285750">
              <a:buSzPts val="1211"/>
              <a:buFont typeface="Wingdings" panose="05000000000000000000" pitchFamily="2" charset="2"/>
              <a:buChar char="Ø"/>
            </a:pPr>
            <a:r>
              <a:rPr lang="en-US" sz="16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visualization uses a K-12 school shooting database that illustrates the distribution of shootings across different states of the U.S.A from 1970 to 2022.</a:t>
            </a:r>
          </a:p>
          <a:p>
            <a:pPr marL="351536" indent="-285750">
              <a:buSzPts val="1211"/>
              <a:buFont typeface="Wingdings" panose="05000000000000000000" pitchFamily="2" charset="2"/>
              <a:buChar char="Ø"/>
            </a:pPr>
            <a:r>
              <a:rPr lang="en-US" sz="1600" dirty="0">
                <a:solidFill>
                  <a:schemeClr val="bg1"/>
                </a:solidFill>
                <a:latin typeface="Arial" panose="020B0604020202020204" pitchFamily="34" charset="0"/>
                <a:ea typeface="Times New Roman" panose="02020603050405020304" pitchFamily="18" charset="0"/>
                <a:cs typeface="Arial" panose="020B0604020202020204" pitchFamily="34" charset="0"/>
              </a:rPr>
              <a:t>Simple chart and a good overview of year vs incidents count.</a:t>
            </a:r>
          </a:p>
          <a:p>
            <a:pPr marL="351536" indent="-285750">
              <a:buSzPts val="1211"/>
              <a:buFont typeface="Wingdings" panose="05000000000000000000" pitchFamily="2" charset="2"/>
              <a:buChar char="Ø"/>
            </a:pPr>
            <a:r>
              <a:rPr lang="en-US" sz="1600" dirty="0">
                <a:solidFill>
                  <a:schemeClr val="bg1"/>
                </a:solidFill>
                <a:latin typeface="Arial" panose="020B0604020202020204" pitchFamily="34" charset="0"/>
                <a:ea typeface="Times New Roman" panose="02020603050405020304" pitchFamily="18" charset="0"/>
                <a:cs typeface="Arial" panose="020B0604020202020204" pitchFamily="34" charset="0"/>
              </a:rPr>
              <a:t>It’s evident that year 2015 to the present there has been a significant increase in school shootings and 2021 was the most violent on record with 193 people killed in school shootings.</a:t>
            </a:r>
          </a:p>
          <a:p>
            <a:pPr marL="351536" indent="-285750">
              <a:buSzPts val="1211"/>
              <a:buFont typeface="Wingdings" panose="05000000000000000000" pitchFamily="2" charset="2"/>
              <a:buChar char="Ø"/>
            </a:pPr>
            <a:endParaRPr lang="en-US" sz="14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51536" indent="-285750">
              <a:buSzPts val="1211"/>
              <a:buFont typeface="Wingdings" panose="05000000000000000000" pitchFamily="2" charset="2"/>
              <a:buChar char="Ø"/>
            </a:pPr>
            <a:endParaRPr lang="en-US" sz="14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351536" indent="-285750">
              <a:buSzPts val="1211"/>
              <a:buFont typeface="Wingdings" panose="05000000000000000000" pitchFamily="2" charset="2"/>
              <a:buChar char="Ø"/>
            </a:pPr>
            <a:endParaRPr lang="en-US" sz="1100" dirty="0">
              <a:solidFill>
                <a:schemeClr val="bg1"/>
              </a:solidFill>
              <a:latin typeface="Arial" panose="020B0604020202020204" pitchFamily="34" charset="0"/>
              <a:cs typeface="Arial" panose="020B0604020202020204" pitchFamily="34" charset="0"/>
            </a:endParaRPr>
          </a:p>
        </p:txBody>
      </p:sp>
      <p:sp>
        <p:nvSpPr>
          <p:cNvPr id="371" name="Google Shape;371;p7"/>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2" name="Google Shape;372;p7"/>
          <p:cNvSpPr/>
          <p:nvPr/>
        </p:nvSpPr>
        <p:spPr>
          <a:xfrm rot="-5400000">
            <a:off x="4818986" y="-586345"/>
            <a:ext cx="6858001" cy="8030691"/>
          </a:xfrm>
          <a:custGeom>
            <a:avLst/>
            <a:gdLst/>
            <a:ahLst/>
            <a:cxnLst/>
            <a:rect l="l" t="t" r="r" b="b"/>
            <a:pathLst>
              <a:path w="6858001" h="8030691" extrusionOk="0">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txBody>
          <a:bodyPr/>
          <a:lstStyle/>
          <a:p>
            <a:endParaRPr lang="en-US"/>
          </a:p>
        </p:txBody>
      </p:sp>
      <p:sp>
        <p:nvSpPr>
          <p:cNvPr id="373" name="Google Shape;373;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Picture 13">
            <a:extLst>
              <a:ext uri="{FF2B5EF4-FFF2-40B4-BE49-F238E27FC236}">
                <a16:creationId xmlns:a16="http://schemas.microsoft.com/office/drawing/2014/main" id="{D5B096DA-7436-8591-A630-1DB23B2EC7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5979" y="2182177"/>
            <a:ext cx="5559425" cy="2609215"/>
          </a:xfrm>
          <a:prstGeom prst="rect">
            <a:avLst/>
          </a:prstGeom>
        </p:spPr>
      </p:pic>
    </p:spTree>
    <p:extLst>
      <p:ext uri="{BB962C8B-B14F-4D97-AF65-F5344CB8AC3E}">
        <p14:creationId xmlns:p14="http://schemas.microsoft.com/office/powerpoint/2010/main" val="1116580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380" name="Google Shape;380;p8"/>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8"/>
          <p:cNvSpPr/>
          <p:nvPr/>
        </p:nvSpPr>
        <p:spPr>
          <a:xfrm rot="-5400000">
            <a:off x="4641055" y="-586345"/>
            <a:ext cx="6858001" cy="8030691"/>
          </a:xfrm>
          <a:custGeom>
            <a:avLst/>
            <a:gdLst/>
            <a:ahLst/>
            <a:cxnLst/>
            <a:rect l="l" t="t" r="r" b="b"/>
            <a:pathLst>
              <a:path w="6858001" h="8030691" extrusionOk="0">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sp>
      <p:sp>
        <p:nvSpPr>
          <p:cNvPr id="382" name="Google Shape;382;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txBox="1">
            <a:spLocks noGrp="1"/>
          </p:cNvSpPr>
          <p:nvPr>
            <p:ph idx="1"/>
          </p:nvPr>
        </p:nvSpPr>
        <p:spPr>
          <a:xfrm>
            <a:off x="503083" y="1451296"/>
            <a:ext cx="3551627" cy="3560490"/>
          </a:xfrm>
          <a:prstGeom prst="rect">
            <a:avLst/>
          </a:prstGeom>
          <a:noFill/>
          <a:ln>
            <a:noFill/>
          </a:ln>
        </p:spPr>
        <p:txBody>
          <a:bodyPr spcFirstLastPara="1" wrap="square" lIns="91425" tIns="45700" rIns="91425" bIns="45700" anchor="t" anchorCtr="0">
            <a:normAutofit fontScale="92500" lnSpcReduction="20000"/>
          </a:bodyPr>
          <a:lstStyle/>
          <a:p>
            <a:pPr marL="0" indent="0">
              <a:spcBef>
                <a:spcPts val="0"/>
              </a:spcBef>
              <a:buSzPts val="1760"/>
              <a:buNone/>
            </a:pPr>
            <a:r>
              <a:rPr lang="en-US" sz="1800" dirty="0">
                <a:solidFill>
                  <a:srgbClr val="FFFFFF"/>
                </a:solidFill>
                <a:latin typeface="Arial" panose="020B0604020202020204" pitchFamily="34" charset="0"/>
                <a:cs typeface="Arial" panose="020B0604020202020204" pitchFamily="34" charset="0"/>
              </a:rPr>
              <a:t>Example-2:</a:t>
            </a:r>
          </a:p>
          <a:p>
            <a:pPr lvl="0" algn="l" rtl="0">
              <a:lnSpc>
                <a:spcPct val="100000"/>
              </a:lnSpc>
              <a:spcBef>
                <a:spcPts val="0"/>
              </a:spcBef>
              <a:spcAft>
                <a:spcPts val="0"/>
              </a:spcAft>
              <a:buSzPts val="1760"/>
              <a:buFont typeface="Wingdings" panose="05000000000000000000" pitchFamily="2" charset="2"/>
              <a:buChar char="Ø"/>
            </a:pPr>
            <a:endParaRPr lang="en-US" sz="17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r>
              <a:rPr lang="en-US" sz="1700" dirty="0">
                <a:solidFill>
                  <a:schemeClr val="bg1"/>
                </a:solidFill>
                <a:latin typeface="Arial" panose="020B0604020202020204" pitchFamily="34" charset="0"/>
                <a:cs typeface="Arial" panose="020B0604020202020204" pitchFamily="34" charset="0"/>
              </a:rPr>
              <a:t>This Visualization is displayed as a Bar chart and basically represented more common deaths for kids ages zero to four than the police due to gun fire.</a:t>
            </a:r>
          </a:p>
          <a:p>
            <a:pPr marL="0" lvl="0" indent="0" algn="l" rtl="0">
              <a:lnSpc>
                <a:spcPct val="100000"/>
              </a:lnSpc>
              <a:spcBef>
                <a:spcPts val="0"/>
              </a:spcBef>
              <a:spcAft>
                <a:spcPts val="0"/>
              </a:spcAft>
              <a:buSzPts val="1760"/>
              <a:buNone/>
            </a:pPr>
            <a:endParaRPr lang="en-US" sz="17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r>
              <a:rPr lang="en-US" sz="17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visualization is good. The parallel bar charts help us to see the comparison promptly</a:t>
            </a:r>
          </a:p>
          <a:p>
            <a:pPr lvl="0" algn="l" rtl="0">
              <a:lnSpc>
                <a:spcPct val="100000"/>
              </a:lnSpc>
              <a:spcBef>
                <a:spcPts val="0"/>
              </a:spcBef>
              <a:spcAft>
                <a:spcPts val="0"/>
              </a:spcAft>
              <a:buSzPts val="1760"/>
              <a:buFont typeface="Wingdings" panose="05000000000000000000" pitchFamily="2" charset="2"/>
              <a:buChar char="Ø"/>
            </a:pPr>
            <a:endParaRPr lang="en-US" sz="17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r>
              <a:rPr lang="en-US" sz="17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numbers populated for both kids and law enforcement from the timeline 2008 to 2013. It has enough data to draw a conclusion that kids are not safe</a:t>
            </a:r>
            <a:endParaRPr lang="en-US" sz="17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lang="en-US" sz="17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sz="1600" dirty="0">
              <a:solidFill>
                <a:schemeClr val="bg1"/>
              </a:solidFill>
              <a:latin typeface="Arial" panose="020B0604020202020204" pitchFamily="34" charset="0"/>
              <a:cs typeface="Arial" panose="020B0604020202020204" pitchFamily="34" charset="0"/>
            </a:endParaRPr>
          </a:p>
        </p:txBody>
      </p:sp>
      <p:pic>
        <p:nvPicPr>
          <p:cNvPr id="9" name="Picture 8" descr="Chart, bar chart&#10;&#10;Description automatically generated">
            <a:extLst>
              <a:ext uri="{FF2B5EF4-FFF2-40B4-BE49-F238E27FC236}">
                <a16:creationId xmlns:a16="http://schemas.microsoft.com/office/drawing/2014/main" id="{E0831F5E-4672-71B2-6447-2BE5E7145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2457" y="2166500"/>
            <a:ext cx="5045451" cy="2908839"/>
          </a:xfrm>
          <a:prstGeom prst="rect">
            <a:avLst/>
          </a:prstGeom>
        </p:spPr>
      </p:pic>
    </p:spTree>
    <p:extLst>
      <p:ext uri="{BB962C8B-B14F-4D97-AF65-F5344CB8AC3E}">
        <p14:creationId xmlns:p14="http://schemas.microsoft.com/office/powerpoint/2010/main" val="14256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0" name="Google Shape;380;p8"/>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8"/>
          <p:cNvSpPr/>
          <p:nvPr/>
        </p:nvSpPr>
        <p:spPr>
          <a:xfrm rot="-5400000">
            <a:off x="4641055" y="-586345"/>
            <a:ext cx="6858001" cy="8030691"/>
          </a:xfrm>
          <a:custGeom>
            <a:avLst/>
            <a:gdLst/>
            <a:ahLst/>
            <a:cxnLst/>
            <a:rect l="l" t="t" r="r" b="b"/>
            <a:pathLst>
              <a:path w="6858001" h="8030691" extrusionOk="0">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sp>
      <p:sp>
        <p:nvSpPr>
          <p:cNvPr id="382" name="Google Shape;382;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txBox="1">
            <a:spLocks noGrp="1"/>
          </p:cNvSpPr>
          <p:nvPr>
            <p:ph idx="1"/>
          </p:nvPr>
        </p:nvSpPr>
        <p:spPr>
          <a:xfrm>
            <a:off x="503083" y="1451296"/>
            <a:ext cx="3551627" cy="3560490"/>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SzPts val="1760"/>
              <a:buNone/>
            </a:pPr>
            <a:r>
              <a:rPr lang="en-US" sz="1600" dirty="0">
                <a:solidFill>
                  <a:srgbClr val="FFFFFF"/>
                </a:solidFill>
                <a:latin typeface="Arial" panose="020B0604020202020204" pitchFamily="34" charset="0"/>
                <a:cs typeface="Arial" panose="020B0604020202020204" pitchFamily="34" charset="0"/>
              </a:rPr>
              <a:t>Example-3:</a:t>
            </a:r>
          </a:p>
          <a:p>
            <a:pPr lvl="0" algn="l" rtl="0">
              <a:lnSpc>
                <a:spcPct val="100000"/>
              </a:lnSpc>
              <a:spcBef>
                <a:spcPts val="0"/>
              </a:spcBef>
              <a:spcAft>
                <a:spcPts val="0"/>
              </a:spcAft>
              <a:buSzPts val="1760"/>
              <a:buFont typeface="Wingdings" panose="05000000000000000000" pitchFamily="2" charset="2"/>
              <a:buChar char="Ø"/>
            </a:pPr>
            <a:endParaRPr lang="en-US" sz="16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r>
              <a:rPr lang="en-US" sz="16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visualization presents a time series in form of a spiral that starts from the year 1999 to the current incident of 2022. Each dot represents 10 children exposed to gun violence.</a:t>
            </a:r>
          </a:p>
          <a:p>
            <a:pPr lvl="0" algn="l" rtl="0">
              <a:lnSpc>
                <a:spcPct val="100000"/>
              </a:lnSpc>
              <a:spcBef>
                <a:spcPts val="0"/>
              </a:spcBef>
              <a:spcAft>
                <a:spcPts val="0"/>
              </a:spcAft>
              <a:buSzPts val="1760"/>
              <a:buFont typeface="Wingdings" panose="05000000000000000000" pitchFamily="2" charset="2"/>
              <a:buChar char="Ø"/>
            </a:pPr>
            <a:endParaRPr lang="en-US" sz="1700" dirty="0">
              <a:solidFill>
                <a:schemeClr val="bg1"/>
              </a:solidFill>
              <a:latin typeface="Arial" panose="020B0604020202020204" pitchFamily="34" charset="0"/>
              <a:cs typeface="Arial" panose="020B0604020202020204" pitchFamily="34" charset="0"/>
            </a:endParaRPr>
          </a:p>
          <a:p>
            <a:pPr lvl="0">
              <a:spcBef>
                <a:spcPts val="0"/>
              </a:spcBef>
              <a:buSzPts val="1760"/>
              <a:buFont typeface="Wingdings" panose="05000000000000000000" pitchFamily="2" charset="2"/>
              <a:buChar char="Ø"/>
            </a:pPr>
            <a:r>
              <a:rPr lang="en-US" sz="1700" dirty="0">
                <a:solidFill>
                  <a:schemeClr val="bg1"/>
                </a:solidFill>
                <a:latin typeface="Arial" panose="020B0604020202020204" pitchFamily="34" charset="0"/>
                <a:ea typeface="Times New Roman" panose="02020603050405020304" pitchFamily="18" charset="0"/>
                <a:cs typeface="Arial" panose="020B0604020202020204" pitchFamily="34" charset="0"/>
              </a:rPr>
              <a:t>The visualization is quite effective as the diverging circles from the spiral shows where in time we have close incidents</a:t>
            </a:r>
            <a:endParaRPr lang="en-US" sz="17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L="0" lvl="0" indent="0" algn="l" rtl="0">
              <a:lnSpc>
                <a:spcPct val="100000"/>
              </a:lnSpc>
              <a:spcBef>
                <a:spcPts val="0"/>
              </a:spcBef>
              <a:spcAft>
                <a:spcPts val="0"/>
              </a:spcAft>
              <a:buSzPts val="1760"/>
              <a:buNone/>
            </a:pPr>
            <a:r>
              <a:rPr lang="en-US" sz="19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16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lvl="0" algn="l" rtl="0">
              <a:lnSpc>
                <a:spcPct val="100000"/>
              </a:lnSpc>
              <a:spcBef>
                <a:spcPts val="0"/>
              </a:spcBef>
              <a:spcAft>
                <a:spcPts val="0"/>
              </a:spcAft>
              <a:buSzPts val="1760"/>
              <a:buFont typeface="Wingdings" panose="05000000000000000000" pitchFamily="2" charset="2"/>
              <a:buChar char="Ø"/>
            </a:pPr>
            <a:endParaRPr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23B5748-1A0C-52F7-AFD8-4A59646DE389}"/>
              </a:ext>
            </a:extLst>
          </p:cNvPr>
          <p:cNvPicPr>
            <a:picLocks noChangeAspect="1"/>
          </p:cNvPicPr>
          <p:nvPr/>
        </p:nvPicPr>
        <p:blipFill>
          <a:blip r:embed="rId4"/>
          <a:stretch>
            <a:fillRect/>
          </a:stretch>
        </p:blipFill>
        <p:spPr>
          <a:xfrm>
            <a:off x="5687182" y="1342237"/>
            <a:ext cx="5218618" cy="44419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1"/>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7" name="Google Shape;407;p11"/>
          <p:cNvSpPr txBox="1">
            <a:spLocks noGrp="1"/>
          </p:cNvSpPr>
          <p:nvPr>
            <p:ph type="title"/>
          </p:nvPr>
        </p:nvSpPr>
        <p:spPr>
          <a:xfrm>
            <a:off x="648929" y="1063417"/>
            <a:ext cx="3505495" cy="4675396"/>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2F2F2"/>
              </a:buClr>
              <a:buSzPts val="4200"/>
              <a:buFont typeface="Arial"/>
              <a:buNone/>
            </a:pPr>
            <a:r>
              <a:rPr lang="en-US">
                <a:solidFill>
                  <a:srgbClr val="F2F2F2"/>
                </a:solidFill>
              </a:rPr>
              <a:t>Objectives</a:t>
            </a:r>
            <a:endParaRPr/>
          </a:p>
        </p:txBody>
      </p:sp>
      <p:sp>
        <p:nvSpPr>
          <p:cNvPr id="408" name="Google Shape;408;p11"/>
          <p:cNvSpPr/>
          <p:nvPr/>
        </p:nvSpPr>
        <p:spPr>
          <a:xfrm>
            <a:off x="4639056" y="0"/>
            <a:ext cx="755294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9" name="Google Shape;409;p11"/>
          <p:cNvSpPr/>
          <p:nvPr/>
        </p:nvSpPr>
        <p:spPr>
          <a:xfrm>
            <a:off x="5123688" y="484633"/>
            <a:ext cx="6584098" cy="5066722"/>
          </a:xfrm>
          <a:prstGeom prst="roundRect">
            <a:avLst>
              <a:gd name="adj" fmla="val 0"/>
            </a:avLst>
          </a:prstGeom>
          <a:solidFill>
            <a:schemeClr val="lt1"/>
          </a:solidFill>
          <a:ln w="12700" cap="sq" cmpd="sng">
            <a:solidFill>
              <a:srgbClr val="BFBFBF"/>
            </a:solidFill>
            <a:prstDash val="solid"/>
            <a:miter lim="800000"/>
            <a:headEnd type="none" w="sm" len="sm"/>
            <a:tailEnd type="none" w="sm" len="sm"/>
          </a:ln>
          <a:effectLst>
            <a:outerShdw blurRad="63500" dist="25400" dir="5400000" algn="tl"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0" name="Google Shape;410;p11"/>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1" name="Google Shape;411;p11"/>
          <p:cNvGrpSpPr/>
          <p:nvPr/>
        </p:nvGrpSpPr>
        <p:grpSpPr>
          <a:xfrm>
            <a:off x="5576903" y="1831126"/>
            <a:ext cx="5614987" cy="2602732"/>
            <a:chOff x="0" y="421797"/>
            <a:chExt cx="5614987" cy="2602732"/>
          </a:xfrm>
        </p:grpSpPr>
        <p:sp>
          <p:nvSpPr>
            <p:cNvPr id="412" name="Google Shape;412;p11"/>
            <p:cNvSpPr/>
            <p:nvPr/>
          </p:nvSpPr>
          <p:spPr>
            <a:xfrm>
              <a:off x="0" y="421797"/>
              <a:ext cx="5614987" cy="1275446"/>
            </a:xfrm>
            <a:prstGeom prst="roundRect">
              <a:avLst>
                <a:gd name="adj" fmla="val 16667"/>
              </a:avLst>
            </a:prstGeom>
            <a:solidFill>
              <a:srgbClr val="E96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1"/>
            <p:cNvSpPr txBox="1"/>
            <p:nvPr/>
          </p:nvSpPr>
          <p:spPr>
            <a:xfrm>
              <a:off x="62262" y="528859"/>
              <a:ext cx="5490463" cy="1106121"/>
            </a:xfrm>
            <a:prstGeom prst="rect">
              <a:avLst/>
            </a:prstGeom>
            <a:noFill/>
            <a:ln>
              <a:noFill/>
            </a:ln>
          </p:spPr>
          <p:txBody>
            <a:bodyPr spcFirstLastPara="1" wrap="square" lIns="68575" tIns="68575" rIns="68575" bIns="68575" anchor="ctr" anchorCtr="0">
              <a:noAutofit/>
            </a:bodyPr>
            <a:lstStyle/>
            <a:p>
              <a:pPr marL="0" marR="0" lvl="0" indent="0" algn="just" rtl="0">
                <a:lnSpc>
                  <a:spcPct val="100000"/>
                </a:lnSpc>
                <a:spcBef>
                  <a:spcPts val="800"/>
                </a:spcBef>
                <a:spcAft>
                  <a:spcPts val="0"/>
                </a:spcAft>
                <a:buNone/>
              </a:pPr>
              <a:endParaRPr sz="1400" b="0" i="0" u="none" strike="noStrike" cap="none" dirty="0">
                <a:solidFill>
                  <a:srgbClr val="000000"/>
                </a:solidFill>
                <a:latin typeface="Arial"/>
                <a:ea typeface="Arial"/>
                <a:cs typeface="Arial"/>
                <a:sym typeface="Arial"/>
              </a:endParaRPr>
            </a:p>
          </p:txBody>
        </p:sp>
        <p:sp>
          <p:nvSpPr>
            <p:cNvPr id="414" name="Google Shape;414;p11"/>
            <p:cNvSpPr/>
            <p:nvPr/>
          </p:nvSpPr>
          <p:spPr>
            <a:xfrm>
              <a:off x="0" y="1749083"/>
              <a:ext cx="5614987" cy="1275446"/>
            </a:xfrm>
            <a:prstGeom prst="roundRect">
              <a:avLst>
                <a:gd name="adj" fmla="val 16667"/>
              </a:avLst>
            </a:prstGeom>
            <a:solidFill>
              <a:srgbClr val="E98E19"/>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1"/>
            <p:cNvSpPr txBox="1"/>
            <p:nvPr/>
          </p:nvSpPr>
          <p:spPr>
            <a:xfrm>
              <a:off x="62262" y="1811345"/>
              <a:ext cx="5490463" cy="115092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Arial"/>
                <a:buNone/>
              </a:pPr>
              <a:endParaRPr sz="1400" b="0" i="0" u="none" strike="noStrike" cap="none" dirty="0">
                <a:solidFill>
                  <a:srgbClr val="000000"/>
                </a:solidFill>
                <a:latin typeface="Arial"/>
                <a:ea typeface="Arial"/>
                <a:cs typeface="Arial"/>
                <a:sym typeface="Arial"/>
              </a:endParaRPr>
            </a:p>
          </p:txBody>
        </p:sp>
      </p:grpSp>
      <p:sp>
        <p:nvSpPr>
          <p:cNvPr id="15" name="TextBox 14">
            <a:extLst>
              <a:ext uri="{FF2B5EF4-FFF2-40B4-BE49-F238E27FC236}">
                <a16:creationId xmlns:a16="http://schemas.microsoft.com/office/drawing/2014/main" id="{679A75A1-A600-821D-3579-DA8DAFAEB503}"/>
              </a:ext>
            </a:extLst>
          </p:cNvPr>
          <p:cNvSpPr txBox="1"/>
          <p:nvPr/>
        </p:nvSpPr>
        <p:spPr>
          <a:xfrm>
            <a:off x="5780014" y="1972479"/>
            <a:ext cx="5411876" cy="738664"/>
          </a:xfrm>
          <a:prstGeom prst="rect">
            <a:avLst/>
          </a:prstGeom>
          <a:noFill/>
        </p:spPr>
        <p:txBody>
          <a:bodyPr wrap="square">
            <a:spAutoFit/>
          </a:bodyPr>
          <a:lstStyle/>
          <a:p>
            <a:r>
              <a:rPr lang="en-US" dirty="0"/>
              <a:t>Our team identifies patterns from the available historical data and conveys the patterns with data visualizations that are easier to understand. </a:t>
            </a:r>
          </a:p>
        </p:txBody>
      </p:sp>
      <p:sp>
        <p:nvSpPr>
          <p:cNvPr id="19" name="TextBox 18">
            <a:extLst>
              <a:ext uri="{FF2B5EF4-FFF2-40B4-BE49-F238E27FC236}">
                <a16:creationId xmlns:a16="http://schemas.microsoft.com/office/drawing/2014/main" id="{22847907-4D34-C29E-60AC-70E54C50FB08}"/>
              </a:ext>
            </a:extLst>
          </p:cNvPr>
          <p:cNvSpPr txBox="1"/>
          <p:nvPr/>
        </p:nvSpPr>
        <p:spPr>
          <a:xfrm>
            <a:off x="5780014" y="3229550"/>
            <a:ext cx="5041783" cy="954107"/>
          </a:xfrm>
          <a:prstGeom prst="rect">
            <a:avLst/>
          </a:prstGeom>
          <a:noFill/>
        </p:spPr>
        <p:txBody>
          <a:bodyPr wrap="square">
            <a:spAutoFit/>
          </a:bodyPr>
          <a:lstStyle/>
          <a:p>
            <a:r>
              <a:rPr lang="en-US" sz="1400" b="0" dirty="0">
                <a:effectLst/>
                <a:latin typeface="Arial" panose="020B0604020202020204" pitchFamily="34" charset="0"/>
                <a:ea typeface="Times New Roman" panose="02020603050405020304" pitchFamily="18" charset="0"/>
                <a:cs typeface="Arial" panose="020B0604020202020204" pitchFamily="34" charset="0"/>
              </a:rPr>
              <a:t>Using a dataset to know exactly where shootings have taken place on school property and help when designing security systems and planning emergency procedures</a:t>
            </a:r>
            <a:r>
              <a:rPr lang="en-US" dirty="0">
                <a:latin typeface="Arial" panose="020B0604020202020204" pitchFamily="34" charset="0"/>
                <a:ea typeface="Times New Roman" panose="02020603050405020304" pitchFamily="18" charset="0"/>
                <a:cs typeface="Arial" panose="020B0604020202020204" pitchFamily="34" charset="0"/>
              </a:rPr>
              <a:t> at s</a:t>
            </a:r>
            <a:r>
              <a:rPr lang="en-US" b="0" dirty="0">
                <a:effectLst/>
                <a:latin typeface="Arial" panose="020B0604020202020204" pitchFamily="34" charset="0"/>
                <a:ea typeface="Times New Roman" panose="02020603050405020304" pitchFamily="18" charset="0"/>
                <a:cs typeface="Arial" panose="020B0604020202020204" pitchFamily="34" charset="0"/>
              </a:rPr>
              <a:t>pecific locations where a shooting took place </a:t>
            </a:r>
            <a:endParaRPr lang="en-US" dirty="0">
              <a:latin typeface="Arial" panose="020B0604020202020204" pitchFamily="34" charset="0"/>
              <a:cs typeface="Arial" panose="020B0604020202020204" pitchFamily="34" charset="0"/>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363B5E912F9E47B54A43BD94375733" ma:contentTypeVersion="6" ma:contentTypeDescription="Create a new document." ma:contentTypeScope="" ma:versionID="0cf79cf74497cbbb938ce7ca1843c56d">
  <xsd:schema xmlns:xsd="http://www.w3.org/2001/XMLSchema" xmlns:xs="http://www.w3.org/2001/XMLSchema" xmlns:p="http://schemas.microsoft.com/office/2006/metadata/properties" xmlns:ns2="37d1acfb-6455-435e-903f-22da7969d505" targetNamespace="http://schemas.microsoft.com/office/2006/metadata/properties" ma:root="true" ma:fieldsID="d3e82b28b7f17ac7c9c6fcb9e06ca797" ns2:_="">
    <xsd:import namespace="37d1acfb-6455-435e-903f-22da7969d50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d1acfb-6455-435e-903f-22da7969d5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1DDD24-818F-4445-A4CE-D380693F5AE8}"/>
</file>

<file path=customXml/itemProps2.xml><?xml version="1.0" encoding="utf-8"?>
<ds:datastoreItem xmlns:ds="http://schemas.openxmlformats.org/officeDocument/2006/customXml" ds:itemID="{3FB77361-CA38-4023-9F10-8395FDC7D633}">
  <ds:schemaRefs>
    <ds:schemaRef ds:uri="37d1acfb-6455-435e-903f-22da7969d50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42FA65E-93FC-43ED-8234-AFCA8495D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TotalTime>
  <Words>2326</Words>
  <Application>Microsoft Office PowerPoint</Application>
  <PresentationFormat>Widescreen</PresentationFormat>
  <Paragraphs>310</Paragraphs>
  <Slides>31</Slides>
  <Notes>27</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Ion</vt:lpstr>
      <vt:lpstr>Ion Boardroom</vt:lpstr>
      <vt:lpstr>K-12 School Shootings In The United States</vt:lpstr>
      <vt:lpstr>PowerPoint Presentation</vt:lpstr>
      <vt:lpstr>Background</vt:lpstr>
      <vt:lpstr>Background</vt:lpstr>
      <vt:lpstr>Motivation </vt:lpstr>
      <vt:lpstr>Existing Visualizations</vt:lpstr>
      <vt:lpstr>PowerPoint Presentation</vt:lpstr>
      <vt:lpstr>PowerPoint Presentation</vt:lpstr>
      <vt:lpstr>Objectives</vt:lpstr>
      <vt:lpstr>Visualization Methods Considered</vt:lpstr>
      <vt:lpstr>Process - Highlights</vt:lpstr>
      <vt:lpstr>Dataset</vt:lpstr>
      <vt:lpstr>Exploratory Analysis</vt:lpstr>
      <vt:lpstr> Injuries count</vt:lpstr>
      <vt:lpstr>Results and Insights</vt:lpstr>
      <vt:lpstr>Incidents</vt:lpstr>
      <vt:lpstr>Incidents</vt:lpstr>
      <vt:lpstr>Incidents</vt:lpstr>
      <vt:lpstr>Incidents</vt:lpstr>
      <vt:lpstr>Shooter</vt:lpstr>
      <vt:lpstr>Victim</vt:lpstr>
      <vt:lpstr>Weapon</vt:lpstr>
      <vt:lpstr>Is School shooting seasonal? </vt:lpstr>
      <vt:lpstr>Shootings each Season Spring – Summer – Fall - Winter</vt:lpstr>
      <vt:lpstr>Shooting per Month</vt:lpstr>
      <vt:lpstr>Shootings per Week</vt:lpstr>
      <vt:lpstr>Shooting per day and time</vt:lpstr>
      <vt:lpstr>Insights</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Accidents In The United States</dc:title>
  <dc:creator>Mangesh Walimbe</dc:creator>
  <cp:lastModifiedBy>Pentapati, Pravallika</cp:lastModifiedBy>
  <cp:revision>132</cp:revision>
  <dcterms:created xsi:type="dcterms:W3CDTF">2021-07-16T22:37:58Z</dcterms:created>
  <dcterms:modified xsi:type="dcterms:W3CDTF">2022-07-22T02:53:52Z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0x010100AE363B5E912F9E47B54A43BD94375733</vt:lpwstr>
  </property>
</Properties>
</file>